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23" r:id="rId3"/>
    <p:sldId id="25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324" r:id="rId14"/>
    <p:sldId id="301" r:id="rId15"/>
    <p:sldId id="302" r:id="rId16"/>
    <p:sldId id="303" r:id="rId17"/>
    <p:sldId id="304" r:id="rId18"/>
    <p:sldId id="325" r:id="rId19"/>
    <p:sldId id="306" r:id="rId20"/>
    <p:sldId id="308" r:id="rId21"/>
    <p:sldId id="309" r:id="rId22"/>
    <p:sldId id="310" r:id="rId23"/>
    <p:sldId id="321" r:id="rId24"/>
    <p:sldId id="322" r:id="rId25"/>
    <p:sldId id="269" r:id="rId26"/>
    <p:sldId id="291" r:id="rId27"/>
    <p:sldId id="292" r:id="rId28"/>
    <p:sldId id="311" r:id="rId29"/>
    <p:sldId id="293" r:id="rId30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005828"/>
    <a:srgbClr val="CCFFFF"/>
    <a:srgbClr val="336699"/>
    <a:srgbClr val="448CA9"/>
    <a:srgbClr val="5FC6F1"/>
    <a:srgbClr val="BCCF17"/>
    <a:srgbClr val="5FF8F1"/>
    <a:srgbClr val="00CC66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84" autoAdjust="0"/>
  </p:normalViewPr>
  <p:slideViewPr>
    <p:cSldViewPr>
      <p:cViewPr varScale="1">
        <p:scale>
          <a:sx n="97" d="100"/>
          <a:sy n="97" d="100"/>
        </p:scale>
        <p:origin x="840" y="306"/>
      </p:cViewPr>
      <p:guideLst>
        <p:guide orient="horz" pos="527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768CB-FF07-4957-8F04-A857B66DD236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AA814-C8C6-4217-9B40-C128ACB5CB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200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E90D9-3113-4E7C-9883-E686B5E48018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50A90-16EF-40C4-A67F-92807742420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83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C8F8D-1EBD-460C-B956-DA6611AF4057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D602C-32E3-47D6-AAF3-670D142816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74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3063-D736-4C25-89EB-EE556E6AA182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25332-9822-4525-B28C-0D3AE9DC822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61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EAC2B-B556-456E-ADA4-6EB0A095807D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88B0B-BD04-43CF-A720-C389A7D242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37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AF90F-C566-4417-9397-CEF163D55471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EEB065-2079-4EC1-921E-C4A6A0C5B8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85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154F8-1BF9-4683-B656-3A88547DEDDE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8F9C9-72FC-41FC-A357-AEA1B4347E9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65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2470F-1283-492B-ADF6-0406CB2F5430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D29DB-B74D-4A92-AC71-9130648E2BF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21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A9BB1-E405-4268-A388-837F2ACCC321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66F14-DF8B-4696-A9C2-69B5A7727B1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9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0B905-C717-4E97-BA8F-9A744BB62A78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620EE-A8E9-4686-8872-F08E9DBBBB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4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6DEE9-572C-4908-B72C-3364F6E8C73C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3597B-C3A2-4CE4-8A55-6F8E245C889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87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452E8F3-F39E-491A-B87C-B33B40487753}" type="datetimeFigureOut">
              <a:rPr lang="ru-RU"/>
              <a:pPr>
                <a:defRPr/>
              </a:pPr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4877C75-F312-49DC-AA1A-6D44C2C87A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hyperlink" Target="https://www.ibch.ru/structure/groups/giamp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file:///Y:\docs\&#1055;&#1088;&#1077;&#1079;&#1077;&#1085;&#1090;&#1072;&#1094;&#1080;&#1080;\Science%20Now\Welcome%20to%20Foldit!!.mp4" TargetMode="External"/><Relationship Id="rId1" Type="http://schemas.microsoft.com/office/2007/relationships/media" Target="file:///Y:\docs\&#1055;&#1088;&#1077;&#1079;&#1077;&#1085;&#1090;&#1072;&#1094;&#1080;&#1080;\Science%20Now\Welcome%20to%20Foldit!!.mp4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21/jm011112j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17000" r="-2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368152"/>
            <a:ext cx="4015308" cy="5805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9776" y="1700808"/>
            <a:ext cx="6624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</a:rPr>
              <a:t>Возможное и невозможное</a:t>
            </a:r>
            <a:b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</a:rPr>
            </a:br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</a:rPr>
              <a:t>в компьютерном моделировании </a:t>
            </a:r>
            <a:r>
              <a:rPr lang="ru-RU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</a:rPr>
              <a:t>биомолекул</a:t>
            </a:r>
            <a:endParaRPr lang="ru-R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1864" y="3356992"/>
            <a:ext cx="56886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Чугунов Антон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Группа анализа структуры 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мембранных белков </a:t>
            </a:r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silico</a:t>
            </a:r>
            <a:endParaRPr lang="ru-RU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https://www.ibch.ru/structure/groups/giamps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ru-RU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Долгопрудный, 4 сентября 2025 г.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59552" y="0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ru-RU" sz="1200" dirty="0">
                <a:solidFill>
                  <a:schemeClr val="bg1"/>
                </a:solidFill>
                <a:latin typeface="Trebuchet MS"/>
              </a:rPr>
              <a:t>«Альфа-спираль для </a:t>
            </a:r>
            <a:r>
              <a:rPr lang="ru-RU" sz="1200" dirty="0" err="1">
                <a:solidFill>
                  <a:schemeClr val="bg1"/>
                </a:solidFill>
                <a:latin typeface="Trebuchet MS"/>
              </a:rPr>
              <a:t>Полинга</a:t>
            </a:r>
            <a:r>
              <a:rPr lang="ru-RU" sz="1200" dirty="0">
                <a:solidFill>
                  <a:schemeClr val="bg1"/>
                </a:solidFill>
                <a:latin typeface="Trebuchet MS"/>
              </a:rPr>
              <a:t>»</a:t>
            </a:r>
            <a:endParaRPr lang="en-US" sz="1200" dirty="0">
              <a:solidFill>
                <a:schemeClr val="bg1"/>
              </a:solidFill>
              <a:latin typeface="Trebuchet MS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Trebuchet MS"/>
              </a:rPr>
              <a:t>© </a:t>
            </a:r>
            <a:r>
              <a:rPr lang="ru-RU" sz="1200" dirty="0">
                <a:solidFill>
                  <a:schemeClr val="bg1"/>
                </a:solidFill>
                <a:latin typeface="Trebuchet MS"/>
              </a:rPr>
              <a:t>Джулиан </a:t>
            </a:r>
            <a:r>
              <a:rPr lang="ru-RU" sz="1200" dirty="0" err="1">
                <a:solidFill>
                  <a:schemeClr val="bg1"/>
                </a:solidFill>
                <a:latin typeface="Trebuchet MS"/>
              </a:rPr>
              <a:t>Восс</a:t>
            </a:r>
            <a:r>
              <a:rPr lang="ru-RU" sz="1200" dirty="0">
                <a:solidFill>
                  <a:schemeClr val="bg1"/>
                </a:solidFill>
                <a:latin typeface="Trebuchet MS"/>
              </a:rPr>
              <a:t> Андре</a:t>
            </a:r>
            <a:r>
              <a:rPr lang="en-US" sz="1200" dirty="0">
                <a:solidFill>
                  <a:schemeClr val="bg1"/>
                </a:solidFill>
                <a:latin typeface="Trebuchet MS"/>
              </a:rPr>
              <a:t>, 2004. </a:t>
            </a:r>
            <a:r>
              <a:rPr lang="ru-RU" sz="1200" dirty="0">
                <a:solidFill>
                  <a:schemeClr val="bg1"/>
                </a:solidFill>
                <a:latin typeface="Trebuchet MS"/>
              </a:rPr>
              <a:t>Сталь, высота 3 м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ru-RU" sz="1200" dirty="0" err="1">
                <a:solidFill>
                  <a:schemeClr val="bg1"/>
                </a:solidFill>
                <a:latin typeface="Trebuchet MS"/>
              </a:rPr>
              <a:t>Портланд</a:t>
            </a:r>
            <a:r>
              <a:rPr lang="ru-RU" sz="1200" dirty="0">
                <a:solidFill>
                  <a:schemeClr val="bg1"/>
                </a:solidFill>
                <a:latin typeface="Trebuchet MS"/>
              </a:rPr>
              <a:t>, США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0633E4-7910-4F5A-9EBF-554FC2E5A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76" y="3345373"/>
            <a:ext cx="533113" cy="10448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A59A4E-8449-669A-2C6B-2769375753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526" y="6209430"/>
            <a:ext cx="1466564" cy="4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9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8" name="Picture 24" descr="http://upload.wikimedia.org/wikipedia/commons/5/5d/Newtons_laws_in_lat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37" y="2016997"/>
            <a:ext cx="2819400" cy="439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15">
            <a:extLst>
              <a:ext uri="{FF2B5EF4-FFF2-40B4-BE49-F238E27FC236}">
                <a16:creationId xmlns:a16="http://schemas.microsoft.com/office/drawing/2014/main" id="{D31EA65D-3964-4479-994D-10F8C0B26AE0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2400" b="1" dirty="0"/>
              <a:t>Основа:</a:t>
            </a:r>
            <a:r>
              <a:rPr lang="ru-RU" sz="2400" dirty="0"/>
              <a:t> численное решение уравнения Ньютона </a:t>
            </a:r>
            <a:r>
              <a:rPr lang="ru-RU" sz="2400" dirty="0">
                <a:sym typeface="Symbol"/>
              </a:rPr>
              <a:t></a:t>
            </a:r>
            <a:endParaRPr lang="en-US" sz="2400" dirty="0">
              <a:sym typeface="Symbol"/>
            </a:endParaRPr>
          </a:p>
          <a:p>
            <a:pPr marL="0" indent="0" eaLnBrk="1" hangingPunct="1">
              <a:buNone/>
            </a:pPr>
            <a:r>
              <a:rPr lang="ru-RU" sz="2400" dirty="0"/>
              <a:t>наблюдение за эволюцией системы во времени</a:t>
            </a:r>
          </a:p>
          <a:p>
            <a:pPr marL="0" indent="0" eaLnBrk="1" hangingPunct="1">
              <a:buNone/>
            </a:pPr>
            <a:endParaRPr lang="ru-RU" sz="2400" dirty="0"/>
          </a:p>
          <a:p>
            <a:pPr marL="0" indent="0" eaLnBrk="1" hangingPunct="1">
              <a:buNone/>
            </a:pPr>
            <a:endParaRPr lang="ru-RU" sz="2400" dirty="0"/>
          </a:p>
          <a:p>
            <a:pPr marL="0" indent="0" eaLnBrk="1" hangingPunct="1">
              <a:buNone/>
            </a:pPr>
            <a:endParaRPr lang="ru-RU" sz="2400" dirty="0"/>
          </a:p>
          <a:p>
            <a:pPr marL="0" indent="0" eaLnBrk="1" hangingPunct="1">
              <a:buNone/>
            </a:pPr>
            <a:r>
              <a:rPr lang="ru-RU" sz="2400" dirty="0"/>
              <a:t>Результат МД — </a:t>
            </a:r>
            <a:r>
              <a:rPr lang="ru-RU" sz="2400" i="1" dirty="0"/>
              <a:t>траектория</a:t>
            </a:r>
            <a:r>
              <a:rPr lang="ru-RU" sz="2400" dirty="0"/>
              <a:t>: файл, содержащий координаты и скорости атомов через равные промежутки времени</a:t>
            </a:r>
          </a:p>
          <a:p>
            <a:pPr marL="0" indent="0" eaLnBrk="1" hangingPunct="1">
              <a:buNone/>
            </a:pPr>
            <a:endParaRPr lang="ru-RU" sz="1800" dirty="0"/>
          </a:p>
          <a:p>
            <a:pPr marL="0" indent="0" eaLnBrk="1" hangingPunct="1">
              <a:buNone/>
            </a:pPr>
            <a:r>
              <a:rPr lang="ru-RU" sz="1800" dirty="0"/>
              <a:t>МД модулирует различные </a:t>
            </a:r>
            <a:r>
              <a:rPr lang="ru-RU" sz="1800" i="1" dirty="0"/>
              <a:t>ансамбли </a:t>
            </a:r>
            <a:r>
              <a:rPr lang="ru-RU" sz="1800" dirty="0"/>
              <a:t>— состояния, в которых микроскопические параметры</a:t>
            </a:r>
            <a:br>
              <a:rPr lang="ru-RU" sz="1800" dirty="0"/>
            </a:br>
            <a:r>
              <a:rPr lang="ru-RU" sz="1800" dirty="0"/>
              <a:t>могут быть произвольными, а макроскопическое состояние </a:t>
            </a:r>
            <a:br>
              <a:rPr lang="ru-RU" sz="1800" dirty="0"/>
            </a:br>
            <a:r>
              <a:rPr lang="ru-RU" sz="1800" dirty="0"/>
              <a:t>удовлетворяет заданным условиям (</a:t>
            </a:r>
            <a:r>
              <a:rPr lang="en-US" sz="1800" dirty="0"/>
              <a:t>NPT, NVT</a:t>
            </a:r>
            <a:r>
              <a:rPr lang="ru-RU" sz="1800" dirty="0"/>
              <a:t>)</a:t>
            </a: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772387"/>
              </p:ext>
            </p:extLst>
          </p:nvPr>
        </p:nvGraphicFramePr>
        <p:xfrm>
          <a:off x="1055440" y="2780928"/>
          <a:ext cx="24479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257300" imgH="457200" progId="Equation.3">
                  <p:embed/>
                </p:oleObj>
              </mc:Choice>
              <mc:Fallback>
                <p:oleObj name="Формула" r:id="rId3" imgW="1257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440" y="2780928"/>
                        <a:ext cx="24479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18D2EB-91DC-4F47-BBE8-778B7805451E}"/>
              </a:ext>
            </a:extLst>
          </p:cNvPr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022C248-A9EC-48AF-A70F-F8DB16B02F79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ЭСП: метод молекулярной динамики (МД)</a:t>
            </a:r>
          </a:p>
        </p:txBody>
      </p:sp>
    </p:spTree>
    <p:extLst>
      <p:ext uri="{BB962C8B-B14F-4D97-AF65-F5344CB8AC3E}">
        <p14:creationId xmlns:p14="http://schemas.microsoft.com/office/powerpoint/2010/main" val="45361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65126" y="1124744"/>
            <a:ext cx="46447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МД «биллиардных шаров» (конец 50-х)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55" y="1556793"/>
            <a:ext cx="2519362" cy="1919287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52" y="1543498"/>
            <a:ext cx="1617663" cy="1741487"/>
          </a:xfrm>
          <a:prstGeom prst="rect">
            <a:avLst/>
          </a:prstGeom>
          <a:noFill/>
          <a:ln w="158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487044" y="3383782"/>
            <a:ext cx="26066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ru-RU" sz="1000" dirty="0" err="1"/>
              <a:t>Alder</a:t>
            </a:r>
            <a:r>
              <a:rPr lang="ru-RU" sz="1000" dirty="0"/>
              <a:t> B.J., </a:t>
            </a:r>
            <a:r>
              <a:rPr lang="ru-RU" sz="1000" dirty="0" err="1"/>
              <a:t>Wainwright</a:t>
            </a:r>
            <a:r>
              <a:rPr lang="ru-RU" sz="1000" dirty="0"/>
              <a:t> T.E. (1957).</a:t>
            </a:r>
          </a:p>
          <a:p>
            <a:r>
              <a:rPr lang="ru-RU" sz="1000" dirty="0" err="1"/>
              <a:t>Phase</a:t>
            </a:r>
            <a:r>
              <a:rPr lang="ru-RU" sz="1000" dirty="0"/>
              <a:t> </a:t>
            </a:r>
            <a:r>
              <a:rPr lang="ru-RU" sz="1000" dirty="0" err="1"/>
              <a:t>transition</a:t>
            </a:r>
            <a:r>
              <a:rPr lang="ru-RU" sz="1000" dirty="0"/>
              <a:t> </a:t>
            </a:r>
            <a:r>
              <a:rPr lang="ru-RU" sz="1000" dirty="0" err="1"/>
              <a:t>for</a:t>
            </a:r>
            <a:r>
              <a:rPr lang="ru-RU" sz="1000" dirty="0"/>
              <a:t> a </a:t>
            </a:r>
            <a:r>
              <a:rPr lang="ru-RU" sz="1000" dirty="0" err="1"/>
              <a:t>hard</a:t>
            </a:r>
            <a:r>
              <a:rPr lang="ru-RU" sz="1000" dirty="0"/>
              <a:t> </a:t>
            </a:r>
            <a:r>
              <a:rPr lang="ru-RU" sz="1000" dirty="0" err="1"/>
              <a:t>sphere</a:t>
            </a:r>
            <a:r>
              <a:rPr lang="ru-RU" sz="1000" dirty="0"/>
              <a:t> </a:t>
            </a:r>
            <a:r>
              <a:rPr lang="ru-RU" sz="1000" dirty="0" err="1"/>
              <a:t>system</a:t>
            </a:r>
            <a:r>
              <a:rPr lang="ru-RU" sz="1000" dirty="0"/>
              <a:t>.</a:t>
            </a:r>
          </a:p>
          <a:p>
            <a:r>
              <a:rPr lang="ru-RU" sz="1000" i="1" dirty="0">
                <a:solidFill>
                  <a:schemeClr val="bg1">
                    <a:lumMod val="50000"/>
                  </a:schemeClr>
                </a:solidFill>
              </a:rPr>
              <a:t>J. </a:t>
            </a:r>
            <a:r>
              <a:rPr lang="ru-RU" sz="1000" i="1" dirty="0" err="1">
                <a:solidFill>
                  <a:schemeClr val="bg1">
                    <a:lumMod val="50000"/>
                  </a:schemeClr>
                </a:solidFill>
              </a:rPr>
              <a:t>Chem</a:t>
            </a:r>
            <a:r>
              <a:rPr lang="ru-RU" sz="1000" i="1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ru-RU" sz="1000" i="1" dirty="0" err="1">
                <a:solidFill>
                  <a:schemeClr val="bg1">
                    <a:lumMod val="50000"/>
                  </a:schemeClr>
                </a:solidFill>
              </a:rPr>
              <a:t>Phys</a:t>
            </a:r>
            <a:r>
              <a:rPr lang="ru-RU" sz="1000" i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000" b="1" dirty="0">
                <a:solidFill>
                  <a:schemeClr val="bg1">
                    <a:lumMod val="50000"/>
                  </a:schemeClr>
                </a:solidFill>
              </a:rPr>
              <a:t>27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</a:rPr>
              <a:t>, 1208–1209 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21" y="1548729"/>
            <a:ext cx="3791643" cy="256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604723" y="3058304"/>
            <a:ext cx="11112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ru-RU" sz="1000" dirty="0"/>
              <a:t>UNIVAC 1 использовал 5200 электровакуумных ламп, весил 13 т.</a:t>
            </a:r>
          </a:p>
          <a:p>
            <a:r>
              <a:rPr lang="ru-RU" sz="1000" i="1" dirty="0">
                <a:solidFill>
                  <a:schemeClr val="bg1">
                    <a:lumMod val="50000"/>
                  </a:schemeClr>
                </a:solidFill>
              </a:rPr>
              <a:t>1955 г.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858690" y="3501008"/>
            <a:ext cx="2498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ru-RU" sz="1200" dirty="0" err="1">
                <a:latin typeface="+mj-lt"/>
              </a:rPr>
              <a:t>Бэрни</a:t>
            </a:r>
            <a:r>
              <a:rPr lang="ru-RU" sz="1200" dirty="0">
                <a:latin typeface="+mj-lt"/>
              </a:rPr>
              <a:t> </a:t>
            </a:r>
            <a:r>
              <a:rPr lang="ru-RU" sz="1200" dirty="0" err="1">
                <a:latin typeface="+mj-lt"/>
              </a:rPr>
              <a:t>Алдер</a:t>
            </a:r>
            <a:r>
              <a:rPr lang="ru-RU" sz="1200" dirty="0">
                <a:latin typeface="+mj-lt"/>
              </a:rPr>
              <a:t> (стоит), Том </a:t>
            </a:r>
            <a:r>
              <a:rPr lang="ru-RU" sz="1200" dirty="0" err="1">
                <a:latin typeface="+mj-lt"/>
              </a:rPr>
              <a:t>Вайнрайт</a:t>
            </a:r>
            <a:r>
              <a:rPr lang="ru-RU" sz="1200" dirty="0">
                <a:latin typeface="+mj-lt"/>
              </a:rPr>
              <a:t> и Мэри </a:t>
            </a:r>
            <a:r>
              <a:rPr lang="ru-RU" sz="1200" dirty="0" err="1">
                <a:latin typeface="+mj-lt"/>
              </a:rPr>
              <a:t>Мэнсайн</a:t>
            </a:r>
            <a:r>
              <a:rPr lang="ru-RU" sz="1200" dirty="0">
                <a:latin typeface="+mj-lt"/>
              </a:rPr>
              <a:t> </a:t>
            </a: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878396" y="4149081"/>
            <a:ext cx="309614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Метод ЭСП</a:t>
            </a: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(начало 70-х)</a:t>
            </a:r>
            <a:b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ru-RU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Моделирование </a:t>
            </a:r>
            <a:r>
              <a:rPr lang="ru-RU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биомолекул</a:t>
            </a:r>
            <a:endParaRPr lang="ru-RU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15" y="4786934"/>
            <a:ext cx="841375" cy="1108075"/>
          </a:xfrm>
          <a:prstGeom prst="rect">
            <a:avLst/>
          </a:prstGeom>
          <a:noFill/>
          <a:ln w="158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315" y="4777408"/>
            <a:ext cx="1427163" cy="1109662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1021990" y="5857529"/>
            <a:ext cx="23764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200" b="0" dirty="0" err="1">
                <a:latin typeface="+mj-lt"/>
              </a:rPr>
              <a:t>Шнейр</a:t>
            </a:r>
            <a:r>
              <a:rPr lang="ru-RU" sz="1200" b="0" dirty="0">
                <a:latin typeface="+mj-lt"/>
              </a:rPr>
              <a:t> </a:t>
            </a:r>
            <a:r>
              <a:rPr lang="ru-RU" sz="1200" b="0" dirty="0" err="1">
                <a:latin typeface="+mj-lt"/>
              </a:rPr>
              <a:t>Лифсон</a:t>
            </a:r>
            <a:r>
              <a:rPr lang="ru-RU" sz="1200" b="0" dirty="0">
                <a:latin typeface="+mj-lt"/>
              </a:rPr>
              <a:t>, Майкл Левит</a:t>
            </a: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022215" y="6093296"/>
            <a:ext cx="23638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ru-RU" sz="1000" dirty="0" err="1"/>
              <a:t>Levitt</a:t>
            </a:r>
            <a:r>
              <a:rPr lang="ru-RU" sz="1000" dirty="0"/>
              <a:t> M. (1969). </a:t>
            </a:r>
            <a:r>
              <a:rPr lang="ru-RU" sz="1000" dirty="0" err="1"/>
              <a:t>Detailed</a:t>
            </a:r>
            <a:r>
              <a:rPr lang="ru-RU" sz="1000" dirty="0"/>
              <a:t> </a:t>
            </a:r>
            <a:r>
              <a:rPr lang="ru-RU" sz="1000" dirty="0" err="1"/>
              <a:t>Molecular</a:t>
            </a:r>
            <a:r>
              <a:rPr lang="ru-RU" sz="1000" dirty="0"/>
              <a:t> </a:t>
            </a:r>
            <a:r>
              <a:rPr lang="ru-RU" sz="1000" dirty="0" err="1"/>
              <a:t>Model</a:t>
            </a:r>
            <a:r>
              <a:rPr lang="ru-RU" sz="1000" dirty="0"/>
              <a:t> </a:t>
            </a:r>
            <a:r>
              <a:rPr lang="ru-RU" sz="1000" dirty="0" err="1"/>
              <a:t>for</a:t>
            </a:r>
            <a:r>
              <a:rPr lang="ru-RU" sz="1000" dirty="0"/>
              <a:t> </a:t>
            </a:r>
            <a:r>
              <a:rPr lang="ru-RU" sz="1000" dirty="0" err="1"/>
              <a:t>Transfer</a:t>
            </a:r>
            <a:r>
              <a:rPr lang="ru-RU" sz="1000" dirty="0"/>
              <a:t> </a:t>
            </a:r>
            <a:r>
              <a:rPr lang="ru-RU" sz="1000" dirty="0" err="1"/>
              <a:t>Ribonucleic</a:t>
            </a:r>
            <a:r>
              <a:rPr lang="ru-RU" sz="1000" dirty="0"/>
              <a:t> </a:t>
            </a:r>
            <a:r>
              <a:rPr lang="ru-RU" sz="1000" dirty="0" err="1"/>
              <a:t>Acid</a:t>
            </a:r>
            <a:r>
              <a:rPr lang="ru-RU" sz="1000" dirty="0"/>
              <a:t>.</a:t>
            </a:r>
          </a:p>
          <a:p>
            <a:r>
              <a:rPr lang="ru-RU" sz="1000" i="1" dirty="0" err="1">
                <a:solidFill>
                  <a:schemeClr val="bg1">
                    <a:lumMod val="50000"/>
                  </a:schemeClr>
                </a:solidFill>
              </a:rPr>
              <a:t>Nature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000" b="1" dirty="0">
                <a:solidFill>
                  <a:schemeClr val="bg1">
                    <a:lumMod val="50000"/>
                  </a:schemeClr>
                </a:solidFill>
              </a:rPr>
              <a:t>224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</a:rPr>
              <a:t>, 759–763</a:t>
            </a: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001360" y="4146590"/>
            <a:ext cx="472116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ru-RU" b="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Динамика белковой глобулы (конец 70-х)</a:t>
            </a:r>
          </a:p>
          <a:p>
            <a:pPr eaLnBrk="0" hangingPunct="0">
              <a:defRPr/>
            </a:pPr>
            <a:endParaRPr lang="ru-RU" b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7" name="Picture 1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244" y="4557069"/>
            <a:ext cx="2305050" cy="1062037"/>
          </a:xfrm>
          <a:prstGeom prst="rect">
            <a:avLst/>
          </a:prstGeom>
          <a:noFill/>
          <a:ln w="158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4148551" y="5636569"/>
            <a:ext cx="2879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200" b="0" dirty="0">
                <a:latin typeface="+mj-lt"/>
              </a:rPr>
              <a:t>Мартин </a:t>
            </a:r>
            <a:r>
              <a:rPr lang="ru-RU" sz="1200" b="0" dirty="0" err="1">
                <a:latin typeface="+mj-lt"/>
              </a:rPr>
              <a:t>Карплюс</a:t>
            </a:r>
            <a:r>
              <a:rPr lang="ru-RU" sz="1200" b="0" dirty="0">
                <a:latin typeface="+mj-lt"/>
              </a:rPr>
              <a:t>,</a:t>
            </a:r>
            <a:br>
              <a:rPr lang="en-US" sz="1200" b="0" dirty="0">
                <a:latin typeface="+mj-lt"/>
              </a:rPr>
            </a:br>
            <a:r>
              <a:rPr lang="ru-RU" sz="1200" b="0" dirty="0">
                <a:latin typeface="+mj-lt"/>
              </a:rPr>
              <a:t>Эндрю Мак-</a:t>
            </a:r>
            <a:r>
              <a:rPr lang="ru-RU" sz="1200" b="0" dirty="0" err="1">
                <a:latin typeface="+mj-lt"/>
              </a:rPr>
              <a:t>Кэммон</a:t>
            </a:r>
            <a:endParaRPr lang="ru-RU" sz="1200" b="0" dirty="0">
              <a:latin typeface="+mj-lt"/>
            </a:endParaRPr>
          </a:p>
        </p:txBody>
      </p:sp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301" y="4547544"/>
            <a:ext cx="2030413" cy="1531937"/>
          </a:xfrm>
          <a:prstGeom prst="rect">
            <a:avLst/>
          </a:prstGeom>
          <a:noFill/>
          <a:ln w="158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6596475" y="6132681"/>
            <a:ext cx="30236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lang="ru-RU" sz="1000" dirty="0" err="1"/>
              <a:t>McCammon</a:t>
            </a:r>
            <a:r>
              <a:rPr lang="ru-RU" sz="1000" dirty="0"/>
              <a:t> J.A., </a:t>
            </a:r>
            <a:r>
              <a:rPr lang="ru-RU" sz="1000" dirty="0" err="1"/>
              <a:t>Gelin</a:t>
            </a:r>
            <a:r>
              <a:rPr lang="ru-RU" sz="1000" dirty="0"/>
              <a:t> B.R., </a:t>
            </a:r>
            <a:r>
              <a:rPr lang="ru-RU" sz="1000" dirty="0" err="1"/>
              <a:t>Karplus</a:t>
            </a:r>
            <a:r>
              <a:rPr lang="ru-RU" sz="1000" dirty="0"/>
              <a:t> M. (1977). </a:t>
            </a:r>
            <a:r>
              <a:rPr lang="ru-RU" sz="1000" dirty="0" err="1"/>
              <a:t>Dynamics</a:t>
            </a:r>
            <a:r>
              <a:rPr lang="ru-RU" sz="1000" dirty="0"/>
              <a:t> </a:t>
            </a:r>
            <a:r>
              <a:rPr lang="ru-RU" sz="1000" dirty="0" err="1"/>
              <a:t>of</a:t>
            </a:r>
            <a:r>
              <a:rPr lang="ru-RU" sz="1000" dirty="0"/>
              <a:t> </a:t>
            </a:r>
            <a:r>
              <a:rPr lang="ru-RU" sz="1000" dirty="0" err="1"/>
              <a:t>folded</a:t>
            </a:r>
            <a:r>
              <a:rPr lang="ru-RU" sz="1000" dirty="0"/>
              <a:t> </a:t>
            </a:r>
            <a:r>
              <a:rPr lang="ru-RU" sz="1000" dirty="0" err="1"/>
              <a:t>proteins</a:t>
            </a:r>
            <a:r>
              <a:rPr lang="ru-RU" sz="1000" dirty="0"/>
              <a:t>.</a:t>
            </a:r>
            <a:endParaRPr lang="en-US" sz="1000" dirty="0"/>
          </a:p>
          <a:p>
            <a:r>
              <a:rPr lang="ru-RU" sz="1000" i="1" dirty="0" err="1">
                <a:solidFill>
                  <a:schemeClr val="bg1">
                    <a:lumMod val="50000"/>
                  </a:schemeClr>
                </a:solidFill>
              </a:rPr>
              <a:t>Nature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000" b="1" dirty="0">
                <a:solidFill>
                  <a:schemeClr val="bg1">
                    <a:lumMod val="50000"/>
                  </a:schemeClr>
                </a:solidFill>
              </a:rPr>
              <a:t>267</a:t>
            </a:r>
            <a:r>
              <a:rPr lang="ru-RU" sz="1000" dirty="0">
                <a:solidFill>
                  <a:schemeClr val="bg1">
                    <a:lumMod val="50000"/>
                  </a:schemeClr>
                </a:solidFill>
              </a:rPr>
              <a:t>, 585–590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B044C-FB3F-4579-9175-44F5424211FC}"/>
              </a:ext>
            </a:extLst>
          </p:cNvPr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DF01CE0-CD88-411C-B60F-6D550976092F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ЭСП: историческая справка по МД</a:t>
            </a:r>
          </a:p>
        </p:txBody>
      </p:sp>
    </p:spTree>
    <p:extLst>
      <p:ext uri="{BB962C8B-B14F-4D97-AF65-F5344CB8AC3E}">
        <p14:creationId xmlns:p14="http://schemas.microsoft.com/office/powerpoint/2010/main" val="11194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1"/>
      <p:bldP spid="14" grpId="1"/>
      <p:bldP spid="15" grpId="1"/>
      <p:bldP spid="16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eriodic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5C5F0"/>
              </a:clrFrom>
              <a:clrTo>
                <a:srgbClr val="75C5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06" y="1570038"/>
            <a:ext cx="3024188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223792" y="1324746"/>
            <a:ext cx="50419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b="0" i="1" dirty="0">
                <a:solidFill>
                  <a:srgbClr val="C00000"/>
                </a:solidFill>
                <a:latin typeface="+mn-lt"/>
              </a:rPr>
              <a:t>Периодические граничные условия</a:t>
            </a:r>
            <a:r>
              <a:rPr lang="en-US" b="0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b="0" dirty="0">
                <a:latin typeface="+mn-lt"/>
              </a:rPr>
              <a:t>служат для сведения к минимуму «краевых эффектов»</a:t>
            </a:r>
          </a:p>
          <a:p>
            <a:pPr marL="285750" indent="-285750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ru-RU" b="0" dirty="0">
                <a:latin typeface="+mn-lt"/>
              </a:rPr>
              <a:t>заключаются в «размножении» ячейки с системой вокруг ее реального положения</a:t>
            </a:r>
          </a:p>
          <a:p>
            <a:pPr marL="285750" indent="-285750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ru-RU" b="0" dirty="0">
                <a:latin typeface="+mn-lt"/>
              </a:rPr>
              <a:t>частицы внутри «виртуальной» ячейки друг с другом не взаимодействуют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078262" y="3717032"/>
            <a:ext cx="5615855" cy="25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b="0" i="1" dirty="0">
                <a:solidFill>
                  <a:srgbClr val="C00000"/>
                </a:solidFill>
                <a:latin typeface="+mn-lt"/>
              </a:rPr>
              <a:t>Поддержание постоянных температуры и давления </a:t>
            </a:r>
            <a:r>
              <a:rPr lang="ru-RU" sz="1600" b="0" dirty="0">
                <a:latin typeface="+mn-lt"/>
              </a:rPr>
              <a:t>осуществляется с помощью алгоритмов, называемых </a:t>
            </a:r>
            <a:r>
              <a:rPr lang="ru-RU" sz="1600" b="0" i="1" dirty="0">
                <a:latin typeface="+mn-lt"/>
              </a:rPr>
              <a:t>термостатом</a:t>
            </a:r>
            <a:r>
              <a:rPr lang="ru-RU" sz="1600" b="0" dirty="0">
                <a:latin typeface="+mn-lt"/>
              </a:rPr>
              <a:t> и </a:t>
            </a:r>
            <a:r>
              <a:rPr lang="ru-RU" sz="1600" b="0" i="1" dirty="0">
                <a:latin typeface="+mn-lt"/>
              </a:rPr>
              <a:t>баростатом</a:t>
            </a:r>
            <a:endParaRPr lang="ru-RU" sz="1600" b="0" dirty="0">
              <a:latin typeface="+mn-lt"/>
            </a:endParaRPr>
          </a:p>
          <a:p>
            <a:pPr marL="285750" indent="-285750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ru-RU" sz="1400" b="0" dirty="0">
                <a:latin typeface="+mn-lt"/>
              </a:rPr>
              <a:t>Накладывается условие постоянства суммарной кинетической энергии частиц в системе</a:t>
            </a:r>
            <a:endParaRPr lang="en-US" sz="1400" b="0" dirty="0">
              <a:latin typeface="+mn-lt"/>
            </a:endParaRPr>
          </a:p>
          <a:p>
            <a:pPr marL="285750" indent="-285750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ru-RU" sz="1400" b="0" dirty="0">
                <a:latin typeface="+mn-lt"/>
              </a:rPr>
              <a:t>Основано на добавлении к уравнению движения силы, пропорциональной скорости частицы</a:t>
            </a:r>
            <a:br>
              <a:rPr lang="ru-RU" sz="1400" b="0" dirty="0">
                <a:latin typeface="+mn-lt"/>
              </a:rPr>
            </a:br>
            <a:r>
              <a:rPr lang="ru-RU" sz="1400" b="0" dirty="0">
                <a:latin typeface="+mn-lt"/>
              </a:rPr>
              <a:t>(аналог жидкого трения)</a:t>
            </a:r>
          </a:p>
          <a:p>
            <a:pPr marL="285750" indent="-285750" eaLnBrk="1" hangingPunct="1">
              <a:spcBef>
                <a:spcPct val="50000"/>
              </a:spcBef>
              <a:buFont typeface="Wingdings" pitchFamily="2" charset="2"/>
              <a:buChar char="§"/>
            </a:pPr>
            <a:endParaRPr lang="ru-RU" sz="1400" b="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03712" y="5985310"/>
                <a:ext cx="2131224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γ</m:t>
                      </m:r>
                      <m:f>
                        <m:fPr>
                          <m:ctrlPr>
                            <a:rPr lang="el-G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ru-RU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985310"/>
                <a:ext cx="2131224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694117" y="3717032"/>
            <a:ext cx="3096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rgbClr val="C00000"/>
                </a:solidFill>
                <a:latin typeface="+mn-lt"/>
              </a:rPr>
              <a:t>Разновидности</a:t>
            </a:r>
            <a:r>
              <a:rPr lang="en-US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ru-RU" i="1" dirty="0">
                <a:solidFill>
                  <a:srgbClr val="C00000"/>
                </a:solidFill>
                <a:latin typeface="+mn-lt"/>
              </a:rPr>
              <a:t>термостатов: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 err="1">
                <a:latin typeface="+mn-lt"/>
              </a:rPr>
              <a:t>Берендсена</a:t>
            </a:r>
            <a:endParaRPr lang="en-US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 err="1">
                <a:latin typeface="+mn-lt"/>
              </a:rPr>
              <a:t>Нозе</a:t>
            </a:r>
            <a:r>
              <a:rPr lang="ru-RU" sz="1600" dirty="0">
                <a:latin typeface="+mn-lt"/>
              </a:rPr>
              <a:t>-Гувера</a:t>
            </a:r>
            <a:endParaRPr lang="en-US" sz="16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>
                <a:latin typeface="+mn-lt"/>
              </a:rPr>
              <a:t>коллизионный термостат</a:t>
            </a: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1F078-EB54-4D77-9EBE-D3A83D442612}"/>
              </a:ext>
            </a:extLst>
          </p:cNvPr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60A3611-BD76-43D1-BB73-2528192F61EC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ЭСП: граничные условия в МД</a:t>
            </a:r>
          </a:p>
        </p:txBody>
      </p:sp>
    </p:spTree>
    <p:extLst>
      <p:ext uri="{BB962C8B-B14F-4D97-AF65-F5344CB8AC3E}">
        <p14:creationId xmlns:p14="http://schemas.microsoft.com/office/powerpoint/2010/main" val="231614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CF009D-8A59-7FCA-DEAD-0D97B71857D2}"/>
              </a:ext>
            </a:extLst>
          </p:cNvPr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2D85C86-D422-F8C0-24BA-5E781E4E1325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«Нобелевка» по химии-2013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8DC321-AD5D-7B31-4275-ECE2A2620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0870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8E2C70-8582-AF02-B10A-08AB9FC68E2B}"/>
              </a:ext>
            </a:extLst>
          </p:cNvPr>
          <p:cNvSpPr txBox="1"/>
          <p:nvPr/>
        </p:nvSpPr>
        <p:spPr>
          <a:xfrm>
            <a:off x="551384" y="6061630"/>
            <a:ext cx="661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Символическое примирение Ньютона с котом Шредингера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082BF-E1A0-176A-520B-E0B91AEA0CB7}"/>
              </a:ext>
            </a:extLst>
          </p:cNvPr>
          <p:cNvSpPr txBox="1"/>
          <p:nvPr/>
        </p:nvSpPr>
        <p:spPr>
          <a:xfrm>
            <a:off x="9264352" y="1484784"/>
            <a:ext cx="2736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Мартин </a:t>
            </a:r>
            <a:r>
              <a:rPr lang="ru-RU" dirty="0" err="1"/>
              <a:t>Карплюс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Майкл Левитт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Арье </a:t>
            </a:r>
            <a:r>
              <a:rPr lang="ru-RU" dirty="0" err="1"/>
              <a:t>Варшель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  <a:p>
            <a:r>
              <a:rPr lang="ru-RU" dirty="0"/>
              <a:t>«за разработку многомасштабных моделей сложных (</a:t>
            </a:r>
            <a:r>
              <a:rPr lang="ru-RU" dirty="0" err="1"/>
              <a:t>био</a:t>
            </a:r>
            <a:r>
              <a:rPr lang="ru-RU" dirty="0"/>
              <a:t>)химических систем»</a:t>
            </a:r>
          </a:p>
        </p:txBody>
      </p:sp>
    </p:spTree>
    <p:extLst>
      <p:ext uri="{BB962C8B-B14F-4D97-AF65-F5344CB8AC3E}">
        <p14:creationId xmlns:p14="http://schemas.microsoft.com/office/powerpoint/2010/main" val="3031984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42529" y="0"/>
            <a:ext cx="274947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«</a:t>
            </a:r>
            <a:r>
              <a:rPr lang="ru-RU" sz="1600" b="1" i="1" dirty="0" err="1">
                <a:solidFill>
                  <a:srgbClr val="FFFF00"/>
                </a:solidFill>
                <a:latin typeface="+mj-lt"/>
              </a:rPr>
              <a:t>Розеттский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 камень»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50910"/>
            <a:ext cx="6533325" cy="383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3348" y="5793023"/>
            <a:ext cx="1727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1. </a:t>
            </a:r>
            <a:r>
              <a:rPr lang="ru-RU" sz="1200" dirty="0">
                <a:latin typeface="+mj-lt"/>
              </a:rPr>
              <a:t>Выделение</a:t>
            </a:r>
            <a:r>
              <a:rPr lang="en-US" sz="1200" dirty="0">
                <a:latin typeface="+mj-lt"/>
              </a:rPr>
              <a:t> </a:t>
            </a:r>
            <a:r>
              <a:rPr lang="ru-RU" sz="1200" dirty="0">
                <a:latin typeface="+mj-lt"/>
              </a:rPr>
              <a:t>структурно-консервативных фрагментов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1779" y="5793023"/>
            <a:ext cx="172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+mj-lt"/>
              </a:rPr>
              <a:t>2. «Сборка» фрагментов в силовом поле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53905" y="5793023"/>
            <a:ext cx="172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+mj-lt"/>
              </a:rPr>
              <a:t>3. Оптимизация «высокого разрешения»</a:t>
            </a:r>
          </a:p>
        </p:txBody>
      </p:sp>
      <p:pic>
        <p:nvPicPr>
          <p:cNvPr id="12292" name="Picture 4" descr="http://upload.wikimedia.org/wikipedia/commons/thumb/c/ca/Rosetta_Stone_BW.jpeg/799px-Rosetta_Stone_BW.jpe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397" y="1216548"/>
            <a:ext cx="2628603" cy="3368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770193" y="4585371"/>
            <a:ext cx="2803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>
                <a:latin typeface="+mj-lt"/>
              </a:rPr>
              <a:t>Розеттский</a:t>
            </a:r>
            <a:r>
              <a:rPr lang="ru-RU" sz="1200" dirty="0">
                <a:latin typeface="+mj-lt"/>
              </a:rPr>
              <a:t> камень: Египет, 1799 г.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4403" y="5033649"/>
            <a:ext cx="33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>
                <a:solidFill>
                  <a:srgbClr val="C00000"/>
                </a:solidFill>
                <a:latin typeface="+mj-lt"/>
              </a:rPr>
              <a:t>Приложения в структурной биологии: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1126" y="5679980"/>
            <a:ext cx="2879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Предсказание структуры</a:t>
            </a:r>
          </a:p>
          <a:p>
            <a:pPr marL="177800" indent="-177800"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Моделирование «петель»</a:t>
            </a:r>
          </a:p>
          <a:p>
            <a:pPr marL="177800" indent="-177800"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Белок-</a:t>
            </a:r>
            <a:r>
              <a:rPr lang="ru-RU" sz="1400" dirty="0" err="1">
                <a:latin typeface="+mj-lt"/>
              </a:rPr>
              <a:t>лигандный</a:t>
            </a:r>
            <a:r>
              <a:rPr lang="ru-RU" sz="1400" dirty="0">
                <a:latin typeface="+mj-lt"/>
              </a:rPr>
              <a:t> и белок-белковый </a:t>
            </a:r>
            <a:r>
              <a:rPr lang="ru-RU" sz="1400" dirty="0" err="1">
                <a:latin typeface="+mj-lt"/>
              </a:rPr>
              <a:t>докинг</a:t>
            </a:r>
            <a:endParaRPr lang="ru-RU" sz="1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0767" y="5679980"/>
            <a:ext cx="3089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Моделирование фибрилл</a:t>
            </a:r>
          </a:p>
          <a:p>
            <a:pPr marL="177800" indent="-177800">
              <a:buFont typeface="Wingdings" pitchFamily="2" charset="2"/>
              <a:buChar char="§"/>
            </a:pPr>
            <a:r>
              <a:rPr lang="ru-RU" sz="1400" dirty="0" err="1">
                <a:latin typeface="+mj-lt"/>
              </a:rPr>
              <a:t>Фолдинг</a:t>
            </a:r>
            <a:r>
              <a:rPr lang="ru-RU" sz="1400" dirty="0">
                <a:latin typeface="+mj-lt"/>
              </a:rPr>
              <a:t> РНК</a:t>
            </a:r>
          </a:p>
          <a:p>
            <a:pPr marL="177800" indent="-177800"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Дизайн новых функций</a:t>
            </a:r>
          </a:p>
          <a:p>
            <a:pPr marL="177800" indent="-177800"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Дизайн интерфейсов белок-ДНК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C9378F5-800F-4715-8097-117176611511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ROSETTA</a:t>
            </a:r>
            <a:r>
              <a:rPr lang="ru-RU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эволюционно-физический подход</a:t>
            </a:r>
            <a:b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предсказанию структуры белков </a:t>
            </a:r>
          </a:p>
        </p:txBody>
      </p:sp>
    </p:spTree>
    <p:extLst>
      <p:ext uri="{BB962C8B-B14F-4D97-AF65-F5344CB8AC3E}">
        <p14:creationId xmlns:p14="http://schemas.microsoft.com/office/powerpoint/2010/main" val="96797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3" grpId="0"/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biomolecula.ru/img/content/264/Fig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6443"/>
            <a:ext cx="6225108" cy="354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79768" y="4149080"/>
            <a:ext cx="26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  <a:latin typeface="+mj-lt"/>
              </a:rPr>
              <a:t>Белок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Hox-B1</a:t>
            </a:r>
            <a:r>
              <a:rPr lang="ru-RU" sz="1400" dirty="0">
                <a:solidFill>
                  <a:srgbClr val="C00000"/>
                </a:solidFill>
                <a:latin typeface="+mj-lt"/>
              </a:rPr>
              <a:t> (эксперимент)</a:t>
            </a:r>
            <a:endParaRPr lang="en-US" sz="1400" dirty="0">
              <a:solidFill>
                <a:srgbClr val="C00000"/>
              </a:solidFill>
              <a:latin typeface="+mj-lt"/>
            </a:endParaRPr>
          </a:p>
          <a:p>
            <a:r>
              <a:rPr lang="en-US" sz="1400" dirty="0">
                <a:solidFill>
                  <a:srgbClr val="0070C0"/>
                </a:solidFill>
                <a:latin typeface="+mj-lt"/>
              </a:rPr>
              <a:t>ROSETTA </a:t>
            </a:r>
            <a:r>
              <a:rPr lang="ru-RU" sz="1400" dirty="0">
                <a:solidFill>
                  <a:srgbClr val="0070C0"/>
                </a:solidFill>
                <a:latin typeface="+mj-lt"/>
              </a:rPr>
              <a:t>(предсказание)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001832"/>
            <a:ext cx="8352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dirty="0"/>
              <a:t>Уникальное достижение: </a:t>
            </a:r>
            <a:r>
              <a:rPr lang="ru-RU" sz="1400" dirty="0">
                <a:latin typeface="+mj-lt"/>
              </a:rPr>
              <a:t>предсказание структуры </a:t>
            </a:r>
            <a:r>
              <a:rPr lang="en-US" sz="1400" dirty="0">
                <a:latin typeface="+mj-lt"/>
              </a:rPr>
              <a:t>“</a:t>
            </a:r>
            <a:r>
              <a:rPr lang="en-US" sz="1400" dirty="0" err="1">
                <a:latin typeface="+mj-lt"/>
              </a:rPr>
              <a:t>ab</a:t>
            </a:r>
            <a:r>
              <a:rPr lang="en-US" sz="1400" dirty="0">
                <a:latin typeface="+mj-lt"/>
              </a:rPr>
              <a:t> initio”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dirty="0">
                <a:solidFill>
                  <a:prstClr val="black"/>
                </a:solidFill>
              </a:rPr>
              <a:t>Уникальные компьютерные ресурсы: </a:t>
            </a:r>
            <a:r>
              <a:rPr lang="ru-RU" sz="1400" dirty="0">
                <a:solidFill>
                  <a:prstClr val="black"/>
                </a:solidFill>
                <a:latin typeface="+mj-lt"/>
              </a:rPr>
              <a:t>70000 (!) компьютеров</a:t>
            </a:r>
            <a:r>
              <a:rPr lang="en-US" sz="1400" dirty="0">
                <a:solidFill>
                  <a:prstClr val="black"/>
                </a:solidFill>
                <a:latin typeface="+mj-lt"/>
              </a:rPr>
              <a:t> (Rosetta @ Home)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i="1" dirty="0">
                <a:solidFill>
                  <a:prstClr val="black"/>
                </a:solidFill>
                <a:latin typeface="+mn-lt"/>
              </a:rPr>
              <a:t>Не</a:t>
            </a:r>
            <a:r>
              <a:rPr lang="ru-RU" dirty="0">
                <a:solidFill>
                  <a:prstClr val="black"/>
                </a:solidFill>
                <a:latin typeface="+mn-lt"/>
              </a:rPr>
              <a:t>уникальные ограничения: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Размер белков: </a:t>
            </a:r>
            <a:r>
              <a:rPr lang="en-US" sz="1400" dirty="0">
                <a:latin typeface="+mj-lt"/>
              </a:rPr>
              <a:t>&lt;150 </a:t>
            </a:r>
            <a:r>
              <a:rPr lang="ru-RU" sz="1400" dirty="0" err="1">
                <a:latin typeface="+mj-lt"/>
              </a:rPr>
              <a:t>а.к.о</a:t>
            </a:r>
            <a:r>
              <a:rPr lang="ru-RU" sz="1400" dirty="0">
                <a:latin typeface="+mj-lt"/>
              </a:rPr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Удачи довольно редки</a:t>
            </a:r>
          </a:p>
          <a:p>
            <a:pPr marL="285750" indent="-285750"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423249" y="4941316"/>
            <a:ext cx="3374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Bradley </a:t>
            </a: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et al.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 </a:t>
            </a: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Science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 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309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 1868–1871</a:t>
            </a:r>
            <a:endParaRPr lang="ru-RU" sz="14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6120" y="1296443"/>
            <a:ext cx="6767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þ"/>
            </a:pPr>
            <a:r>
              <a:rPr lang="ru-RU" dirty="0">
                <a:solidFill>
                  <a:srgbClr val="00B050"/>
                </a:solidFill>
                <a:sym typeface="Wingdings"/>
              </a:rPr>
              <a:t>«Правильные» структуры </a:t>
            </a:r>
            <a:br>
              <a:rPr lang="ru-RU" dirty="0">
                <a:solidFill>
                  <a:srgbClr val="00B050"/>
                </a:solidFill>
                <a:sym typeface="Wingdings"/>
              </a:rPr>
            </a:br>
            <a:r>
              <a:rPr lang="ru-RU" dirty="0">
                <a:solidFill>
                  <a:srgbClr val="00B050"/>
                </a:solidFill>
                <a:sym typeface="Wingdings"/>
              </a:rPr>
              <a:t>отличает наличие </a:t>
            </a:r>
            <a:r>
              <a:rPr lang="en-US" dirty="0">
                <a:solidFill>
                  <a:srgbClr val="00B050"/>
                </a:solidFill>
                <a:sym typeface="Wingdings"/>
              </a:rPr>
              <a:t>“energy gap”</a:t>
            </a:r>
            <a:r>
              <a:rPr lang="ru-RU" dirty="0">
                <a:solidFill>
                  <a:srgbClr val="00B050"/>
                </a:solidFill>
                <a:sym typeface="Wingdings"/>
              </a:rPr>
              <a:t>-а</a:t>
            </a:r>
          </a:p>
          <a:p>
            <a:pPr marL="285750" indent="-285750">
              <a:buFont typeface="Wingdings"/>
              <a:buChar char="ý"/>
            </a:pPr>
            <a:r>
              <a:rPr lang="ru-RU" dirty="0">
                <a:solidFill>
                  <a:srgbClr val="C00000"/>
                </a:solidFill>
                <a:sym typeface="Wingdings"/>
              </a:rPr>
              <a:t>Найти их может быть </a:t>
            </a:r>
            <a:br>
              <a:rPr lang="ru-RU" dirty="0">
                <a:solidFill>
                  <a:srgbClr val="C00000"/>
                </a:solidFill>
                <a:sym typeface="Wingdings"/>
              </a:rPr>
            </a:br>
            <a:r>
              <a:rPr lang="ru-RU" i="1" dirty="0">
                <a:solidFill>
                  <a:srgbClr val="C00000"/>
                </a:solidFill>
                <a:sym typeface="Wingdings"/>
              </a:rPr>
              <a:t>чрезвычайно</a:t>
            </a:r>
            <a:r>
              <a:rPr lang="ru-RU" dirty="0">
                <a:solidFill>
                  <a:srgbClr val="C00000"/>
                </a:solidFill>
                <a:sym typeface="Wingdings"/>
              </a:rPr>
              <a:t> сложно</a:t>
            </a:r>
          </a:p>
          <a:p>
            <a:pPr marL="285750" indent="-285750">
              <a:buFont typeface="Wingdings"/>
              <a:buChar char="ý"/>
            </a:pPr>
            <a:r>
              <a:rPr lang="ru-RU" dirty="0">
                <a:solidFill>
                  <a:srgbClr val="C00000"/>
                </a:solidFill>
                <a:sym typeface="Wingdings"/>
              </a:rPr>
              <a:t>Стратегия оптимального </a:t>
            </a:r>
            <a:br>
              <a:rPr lang="ru-RU" dirty="0">
                <a:solidFill>
                  <a:srgbClr val="C00000"/>
                </a:solidFill>
                <a:sym typeface="Wingdings"/>
              </a:rPr>
            </a:br>
            <a:r>
              <a:rPr lang="ru-RU" dirty="0">
                <a:solidFill>
                  <a:srgbClr val="C00000"/>
                </a:solidFill>
                <a:sym typeface="Wingdings"/>
              </a:rPr>
              <a:t>поиска неизвестна :-(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C5BAD-8DE4-4CCB-AC9C-B13955760F14}"/>
              </a:ext>
            </a:extLst>
          </p:cNvPr>
          <p:cNvSpPr txBox="1"/>
          <p:nvPr/>
        </p:nvSpPr>
        <p:spPr>
          <a:xfrm>
            <a:off x="9442529" y="0"/>
            <a:ext cx="274947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«</a:t>
            </a:r>
            <a:r>
              <a:rPr lang="ru-RU" sz="1600" b="1" i="1" dirty="0" err="1">
                <a:solidFill>
                  <a:srgbClr val="FFFF00"/>
                </a:solidFill>
                <a:latin typeface="+mj-lt"/>
              </a:rPr>
              <a:t>Розеттский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 камень»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F8B3F0B-F04D-4C73-A1B9-AC241EDD3AAD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ЭСП: предсказание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305321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biomolecula.ru/img/content/260/Fig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3" y="1352550"/>
            <a:ext cx="4632859" cy="2524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1424" y="3976468"/>
            <a:ext cx="46328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>
                <a:latin typeface="+mj-lt"/>
              </a:rPr>
              <a:t>Элиминация </a:t>
            </a:r>
            <a:r>
              <a:rPr lang="ru-RU" sz="1400" i="1" dirty="0" err="1">
                <a:latin typeface="+mj-lt"/>
              </a:rPr>
              <a:t>Кемпа</a:t>
            </a:r>
            <a:r>
              <a:rPr lang="ru-RU" sz="1400" dirty="0">
                <a:latin typeface="+mj-lt"/>
              </a:rPr>
              <a:t> — реакция отщепления атома водорода от </a:t>
            </a:r>
            <a:r>
              <a:rPr lang="ru-RU" sz="1400" dirty="0" err="1">
                <a:latin typeface="+mj-lt"/>
              </a:rPr>
              <a:t>неионизуемого</a:t>
            </a:r>
            <a:r>
              <a:rPr lang="ru-RU" sz="1400" dirty="0">
                <a:latin typeface="+mj-lt"/>
              </a:rPr>
              <a:t> углеродного атома; </a:t>
            </a:r>
            <a:r>
              <a:rPr lang="ru-RU" sz="1400" b="1" dirty="0">
                <a:latin typeface="+mj-lt"/>
              </a:rPr>
              <a:t>природные ферменты неизвестны</a:t>
            </a:r>
          </a:p>
        </p:txBody>
      </p:sp>
      <p:pic>
        <p:nvPicPr>
          <p:cNvPr id="14340" name="Picture 4" descr="http://biomolecula.ru/img/content/260/Fig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1352550"/>
            <a:ext cx="4458072" cy="445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76120" y="5949280"/>
            <a:ext cx="4248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j-lt"/>
              </a:rPr>
              <a:t>Активный сайт «дизайнерского» фермента: </a:t>
            </a: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предсказание Розетты</a:t>
            </a:r>
            <a:r>
              <a:rPr lang="ru-RU" sz="1400" dirty="0">
                <a:latin typeface="+mj-lt"/>
              </a:rPr>
              <a:t> и </a:t>
            </a:r>
            <a:r>
              <a:rPr lang="ru-RU" sz="1400" dirty="0">
                <a:solidFill>
                  <a:srgbClr val="336699"/>
                </a:solidFill>
                <a:latin typeface="+mj-lt"/>
              </a:rPr>
              <a:t>кристаллографи­ческая структура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1425" y="5029585"/>
            <a:ext cx="4632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>
                <a:solidFill>
                  <a:srgbClr val="C00000"/>
                </a:solidFill>
                <a:latin typeface="+mj-lt"/>
              </a:rPr>
              <a:t>Этапы дизайна:</a:t>
            </a:r>
          </a:p>
          <a:p>
            <a:pPr marL="263525" indent="-263525">
              <a:buFont typeface="+mj-lt"/>
              <a:buAutoNum type="arabicPeriod"/>
            </a:pPr>
            <a:r>
              <a:rPr lang="ru-RU" sz="1400" dirty="0">
                <a:latin typeface="+mj-lt"/>
              </a:rPr>
              <a:t>Поиск оптимального положения химических групп а</a:t>
            </a:r>
            <a:r>
              <a:rPr lang="en-US" sz="1400" dirty="0">
                <a:latin typeface="+mj-lt"/>
              </a:rPr>
              <a:t>/</a:t>
            </a:r>
            <a:r>
              <a:rPr lang="ru-RU" sz="1400" dirty="0">
                <a:latin typeface="+mj-lt"/>
              </a:rPr>
              <a:t>к остатков</a:t>
            </a:r>
          </a:p>
          <a:p>
            <a:pPr marL="263525" indent="-263525">
              <a:buFont typeface="+mj-lt"/>
              <a:buAutoNum type="arabicPeriod"/>
            </a:pPr>
            <a:r>
              <a:rPr lang="ru-RU" sz="1400" dirty="0">
                <a:latin typeface="+mj-lt"/>
              </a:rPr>
              <a:t>Поиск белка-«каркаса»</a:t>
            </a:r>
          </a:p>
          <a:p>
            <a:pPr marL="263525" indent="-263525">
              <a:buFont typeface="+mj-lt"/>
              <a:buAutoNum type="arabicPeriod"/>
            </a:pPr>
            <a:r>
              <a:rPr lang="ru-RU" sz="1400" dirty="0">
                <a:latin typeface="+mj-lt"/>
              </a:rPr>
              <a:t>Построение модели</a:t>
            </a:r>
          </a:p>
          <a:p>
            <a:pPr marL="263525" indent="-263525">
              <a:buFont typeface="+mj-lt"/>
              <a:buAutoNum type="arabicPeriod"/>
            </a:pPr>
            <a:r>
              <a:rPr lang="ru-RU" sz="1400" dirty="0">
                <a:latin typeface="+mj-lt"/>
              </a:rPr>
              <a:t>Синтез и проверка активности</a:t>
            </a:r>
          </a:p>
          <a:p>
            <a:pPr marL="263525" indent="-263525">
              <a:buFont typeface="+mj-lt"/>
              <a:buAutoNum type="arabicPeriod"/>
            </a:pPr>
            <a:r>
              <a:rPr lang="ru-RU" sz="1400" dirty="0">
                <a:latin typeface="+mj-lt"/>
              </a:rPr>
              <a:t>Подтверждение роли остатков (мутагенез)</a:t>
            </a:r>
          </a:p>
          <a:p>
            <a:pPr marL="263525" indent="-263525">
              <a:buFont typeface="+mj-lt"/>
              <a:buAutoNum type="arabicPeriod"/>
            </a:pPr>
            <a:r>
              <a:rPr lang="en-US" sz="1400" i="1" dirty="0">
                <a:latin typeface="+mj-lt"/>
              </a:rPr>
              <a:t>In vitro</a:t>
            </a:r>
            <a:r>
              <a:rPr lang="en-US" sz="1400" dirty="0">
                <a:latin typeface="+mj-lt"/>
              </a:rPr>
              <a:t>-</a:t>
            </a:r>
            <a:r>
              <a:rPr lang="ru-RU" sz="1400" dirty="0">
                <a:latin typeface="+mj-lt"/>
              </a:rPr>
              <a:t>эволюция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513516" y="4903132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Röthlisberger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et al.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 </a:t>
            </a: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Nature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453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 190-195</a:t>
            </a:r>
            <a:endParaRPr lang="ru-RU" sz="14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B5A42-3CD1-422F-9995-DF548207693D}"/>
              </a:ext>
            </a:extLst>
          </p:cNvPr>
          <p:cNvSpPr txBox="1"/>
          <p:nvPr/>
        </p:nvSpPr>
        <p:spPr>
          <a:xfrm>
            <a:off x="9442529" y="0"/>
            <a:ext cx="274947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«</a:t>
            </a:r>
            <a:r>
              <a:rPr lang="ru-RU" sz="1600" b="1" i="1" dirty="0" err="1">
                <a:solidFill>
                  <a:srgbClr val="FFFF00"/>
                </a:solidFill>
                <a:latin typeface="+mj-lt"/>
              </a:rPr>
              <a:t>Розеттский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 камень»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5CF1F9A-93C0-44A5-B717-2F82A013DF1A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«Дизайнерские ферменты»</a:t>
            </a:r>
          </a:p>
        </p:txBody>
      </p:sp>
    </p:spTree>
    <p:extLst>
      <p:ext uri="{BB962C8B-B14F-4D97-AF65-F5344CB8AC3E}">
        <p14:creationId xmlns:p14="http://schemas.microsoft.com/office/powerpoint/2010/main" val="152713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02" y="1151382"/>
            <a:ext cx="4234068" cy="326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793705" y="405139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rgbClr val="CCFFFF"/>
                </a:solidFill>
                <a:latin typeface="+mj-lt"/>
              </a:rPr>
              <a:t>Дэвид Бейкер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10" y="1845797"/>
            <a:ext cx="3733800" cy="291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65010" y="192955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latin typeface="+mj-lt"/>
              </a:rPr>
              <a:t>Игра </a:t>
            </a:r>
            <a:r>
              <a:rPr lang="en-US" i="1" dirty="0" err="1">
                <a:latin typeface="+mj-lt"/>
              </a:rPr>
              <a:t>FoldIt</a:t>
            </a:r>
            <a:endParaRPr lang="ru-RU" i="1" dirty="0">
              <a:latin typeface="+mj-lt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0" t="9759" r="27700" b="33370"/>
          <a:stretch/>
        </p:blipFill>
        <p:spPr bwMode="auto">
          <a:xfrm>
            <a:off x="4517138" y="1722822"/>
            <a:ext cx="4286280" cy="3449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46" y="2298886"/>
            <a:ext cx="331470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16262" y="5755271"/>
            <a:ext cx="394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+mj-lt"/>
              </a:rPr>
              <a:t>В ряде случаев</a:t>
            </a:r>
            <a:r>
              <a:rPr lang="en-US" sz="1600" dirty="0">
                <a:latin typeface="+mj-lt"/>
              </a:rPr>
              <a:t> </a:t>
            </a:r>
            <a:r>
              <a:rPr lang="ru-RU" sz="1600" dirty="0">
                <a:latin typeface="+mj-lt"/>
              </a:rPr>
              <a:t>игроки </a:t>
            </a:r>
            <a:r>
              <a:rPr lang="en-US" sz="1600" dirty="0" err="1">
                <a:latin typeface="+mj-lt"/>
              </a:rPr>
              <a:t>FoldIt</a:t>
            </a:r>
            <a:r>
              <a:rPr lang="en-US" sz="1600" dirty="0">
                <a:latin typeface="+mj-lt"/>
              </a:rPr>
              <a:t> </a:t>
            </a:r>
            <a:r>
              <a:rPr lang="ru-RU" sz="1600" dirty="0">
                <a:latin typeface="+mj-lt"/>
              </a:rPr>
              <a:t>находили более правильную</a:t>
            </a:r>
            <a:r>
              <a:rPr lang="en-US" sz="1600" dirty="0">
                <a:latin typeface="+mj-lt"/>
              </a:rPr>
              <a:t> 3D-</a:t>
            </a:r>
            <a:r>
              <a:rPr lang="ru-RU" sz="1600" dirty="0">
                <a:latin typeface="+mj-lt"/>
              </a:rPr>
              <a:t>структуру белка, чем это удавалось компьютеру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277623" y="5018431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Cooper </a:t>
            </a: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et al.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 </a:t>
            </a:r>
            <a:r>
              <a:rPr lang="fr-FR" sz="14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Nature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fr-FR" sz="14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466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 756-760</a:t>
            </a:r>
            <a:endParaRPr lang="ru-RU" sz="14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Welcome to Foldit!!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69082" y="2304255"/>
            <a:ext cx="5549930" cy="4179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5BFC5-F2BD-488C-BF4D-AD7B243829D7}"/>
              </a:ext>
            </a:extLst>
          </p:cNvPr>
          <p:cNvSpPr txBox="1"/>
          <p:nvPr/>
        </p:nvSpPr>
        <p:spPr>
          <a:xfrm>
            <a:off x="9442529" y="0"/>
            <a:ext cx="274947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«</a:t>
            </a:r>
            <a:r>
              <a:rPr lang="ru-RU" sz="1600" b="1" i="1" dirty="0" err="1">
                <a:solidFill>
                  <a:srgbClr val="FFFF00"/>
                </a:solidFill>
                <a:latin typeface="+mj-lt"/>
              </a:rPr>
              <a:t>Розеттский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 камень»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9076556-A8DE-43D7-A542-4F0F96445DE7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Научный краудсорсинг вместо «Дома-2»</a:t>
            </a:r>
          </a:p>
        </p:txBody>
      </p:sp>
    </p:spTree>
    <p:extLst>
      <p:ext uri="{BB962C8B-B14F-4D97-AF65-F5344CB8AC3E}">
        <p14:creationId xmlns:p14="http://schemas.microsoft.com/office/powerpoint/2010/main" val="42284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8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4E2A5-0FE1-72A4-0623-74654A55358B}"/>
              </a:ext>
            </a:extLst>
          </p:cNvPr>
          <p:cNvSpPr txBox="1"/>
          <p:nvPr/>
        </p:nvSpPr>
        <p:spPr>
          <a:xfrm>
            <a:off x="9442529" y="0"/>
            <a:ext cx="274947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«</a:t>
            </a:r>
            <a:r>
              <a:rPr lang="ru-RU" sz="1600" b="1" i="1" dirty="0" err="1">
                <a:solidFill>
                  <a:srgbClr val="FFFF00"/>
                </a:solidFill>
                <a:latin typeface="+mj-lt"/>
              </a:rPr>
              <a:t>Розеттский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 камень»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53C7E25-6465-F747-5B90-8295679C137F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«Нобелевка» по химии-2024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FA2C80-C148-B065-6222-08234D00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" y="1196752"/>
            <a:ext cx="7541779" cy="566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27BAD-678F-75B8-AB18-B70DDC67F5F4}"/>
              </a:ext>
            </a:extLst>
          </p:cNvPr>
          <p:cNvSpPr txBox="1"/>
          <p:nvPr/>
        </p:nvSpPr>
        <p:spPr>
          <a:xfrm>
            <a:off x="7752184" y="1268760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Дэвид Бейкер («за компьютерный белковый дизайн») — </a:t>
            </a:r>
            <a:r>
              <a:rPr lang="en-US" dirty="0"/>
              <a:t>Rosetta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Демис </a:t>
            </a:r>
            <a:r>
              <a:rPr lang="ru-RU" dirty="0" err="1"/>
              <a:t>Хассабис</a:t>
            </a:r>
            <a:r>
              <a:rPr lang="ru-RU" dirty="0"/>
              <a:t> и Джон Джампер («за предсказание структур белков»)</a:t>
            </a:r>
            <a:r>
              <a:rPr lang="en-US" dirty="0"/>
              <a:t> </a:t>
            </a:r>
            <a:r>
              <a:rPr lang="ru-RU" dirty="0"/>
              <a:t>— </a:t>
            </a:r>
            <a:r>
              <a:rPr lang="en-US" dirty="0"/>
              <a:t>AlphaFold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921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0296" y="0"/>
            <a:ext cx="33325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III.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«Молекулярный микроскоп»</a:t>
            </a:r>
          </a:p>
        </p:txBody>
      </p:sp>
      <p:pic>
        <p:nvPicPr>
          <p:cNvPr id="12294" name="Picture 6" descr="http://upload.wikimedia.org/wikipedia/commons/thumb/d/de/Leeuwenhoek_Microscope.png/360px-Leeuwenhoek_Microsco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2916977"/>
            <a:ext cx="2120569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75519" y="4528537"/>
            <a:ext cx="30963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CCFFFF"/>
                </a:solidFill>
                <a:latin typeface="+mj-lt"/>
              </a:rPr>
              <a:t>Открытия, сделанные Левенгуком: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rgbClr val="CCFFFF"/>
                </a:solidFill>
                <a:latin typeface="+mj-lt"/>
              </a:rPr>
              <a:t>Инфузории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rgbClr val="CCFFFF"/>
                </a:solidFill>
                <a:latin typeface="+mj-lt"/>
              </a:rPr>
              <a:t>Бактерии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rgbClr val="CCFFFF"/>
                </a:solidFill>
                <a:latin typeface="+mj-lt"/>
              </a:rPr>
              <a:t>Вакуоли в клетке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rgbClr val="CCFFFF"/>
                </a:solidFill>
                <a:latin typeface="+mj-lt"/>
              </a:rPr>
              <a:t>Сперматозоиды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rgbClr val="CCFFFF"/>
                </a:solidFill>
                <a:latin typeface="+mj-lt"/>
              </a:rPr>
              <a:t>Мышечные волокна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rgbClr val="CCFFFF"/>
                </a:solidFill>
                <a:latin typeface="+mj-lt"/>
              </a:rPr>
              <a:t>Структура кофейных зерен :-)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20708A0-3824-476B-9BC6-64E7440C6286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Энигма молекулярной динамики</a:t>
            </a:r>
          </a:p>
        </p:txBody>
      </p:sp>
    </p:spTree>
    <p:extLst>
      <p:ext uri="{BB962C8B-B14F-4D97-AF65-F5344CB8AC3E}">
        <p14:creationId xmlns:p14="http://schemas.microsoft.com/office/powerpoint/2010/main" val="22240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E4ECCE-F8D8-6D38-1B8A-0DAF355A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Основы молекулярной биофизики и моделирование биомолекул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8E3525D-371F-C5F1-9A81-B750FB500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54853"/>
              </p:ext>
            </p:extLst>
          </p:nvPr>
        </p:nvGraphicFramePr>
        <p:xfrm>
          <a:off x="479376" y="1600198"/>
          <a:ext cx="10972800" cy="5113626"/>
        </p:xfrm>
        <a:graphic>
          <a:graphicData uri="http://schemas.openxmlformats.org/drawingml/2006/table">
            <a:tbl>
              <a:tblPr/>
              <a:tblGrid>
                <a:gridCol w="1316735">
                  <a:extLst>
                    <a:ext uri="{9D8B030D-6E8A-4147-A177-3AD203B41FA5}">
                      <a16:colId xmlns:a16="http://schemas.microsoft.com/office/drawing/2014/main" val="393733881"/>
                    </a:ext>
                  </a:extLst>
                </a:gridCol>
                <a:gridCol w="9656065">
                  <a:extLst>
                    <a:ext uri="{9D8B030D-6E8A-4147-A177-3AD203B41FA5}">
                      <a16:colId xmlns:a16="http://schemas.microsoft.com/office/drawing/2014/main" val="4246099793"/>
                    </a:ext>
                  </a:extLst>
                </a:gridCol>
              </a:tblGrid>
              <a:tr h="172618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04.09.2025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Введение: Возможное и невозможное в компьютерном моделировании биомолекул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637022"/>
                  </a:ext>
                </a:extLst>
              </a:tr>
              <a:tr h="496487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11.09.2025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200" dirty="0" err="1">
                          <a:effectLst/>
                          <a:latin typeface="+mj-lt"/>
                        </a:rPr>
                        <a:t>Pymol</a:t>
                      </a:r>
                      <a:r>
                        <a:rPr lang="ru-RU" sz="1200" dirty="0">
                          <a:effectLst/>
                          <a:latin typeface="+mj-lt"/>
                        </a:rPr>
                        <a:t>. Основы представления молекул. Синтаксис. Первый взгляд на </a:t>
                      </a:r>
                      <a:r>
                        <a:rPr lang="ru-RU" sz="1200" dirty="0" err="1">
                          <a:effectLst/>
                          <a:latin typeface="+mj-lt"/>
                        </a:rPr>
                        <a:t>Uniprot</a:t>
                      </a:r>
                      <a:r>
                        <a:rPr lang="ru-RU" sz="1200" dirty="0">
                          <a:effectLst/>
                          <a:latin typeface="+mj-lt"/>
                        </a:rPr>
                        <a:t>/RCSB и PDB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459646"/>
                  </a:ext>
                </a:extLst>
              </a:tr>
              <a:tr h="37236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18.09.2025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Структура и разнообразие белков. Аминокислоты. Пептидная связь. Методы исследования структуры белков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843928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>
                          <a:effectLst/>
                          <a:latin typeface="+mj-lt"/>
                        </a:rPr>
                        <a:t>25.09.2025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i="0" dirty="0">
                          <a:effectLst/>
                          <a:latin typeface="+mj-lt"/>
                        </a:rPr>
                        <a:t>Структура аминокислот и белков в </a:t>
                      </a:r>
                      <a:r>
                        <a:rPr lang="ru-RU" sz="1200" i="0" dirty="0" err="1">
                          <a:effectLst/>
                          <a:latin typeface="+mj-lt"/>
                        </a:rPr>
                        <a:t>пимоле</a:t>
                      </a:r>
                      <a:endParaRPr lang="ru-RU" sz="1200" dirty="0">
                        <a:effectLst/>
                        <a:latin typeface="+mj-lt"/>
                      </a:endParaRP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321365"/>
                  </a:ext>
                </a:extLst>
              </a:tr>
              <a:tr h="37236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02.10.2025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Текстовая биоинформатика. Работа с последовательностями, мотивами, базами данных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44261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>
                          <a:effectLst/>
                          <a:latin typeface="+mj-lt"/>
                        </a:rPr>
                        <a:t>09.10.2025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i="0" dirty="0">
                          <a:effectLst/>
                          <a:latin typeface="+mj-lt"/>
                        </a:rPr>
                        <a:t>Плотное знакомство с базами PDB/</a:t>
                      </a:r>
                      <a:r>
                        <a:rPr lang="ru-RU" sz="1200" i="0" dirty="0" err="1">
                          <a:effectLst/>
                          <a:latin typeface="+mj-lt"/>
                        </a:rPr>
                        <a:t>Uniprot</a:t>
                      </a:r>
                      <a:r>
                        <a:rPr lang="ru-RU" sz="1200" i="0" dirty="0">
                          <a:effectLst/>
                          <a:latin typeface="+mj-lt"/>
                        </a:rPr>
                        <a:t>. Скачивание структур белков. Сборка липидных </a:t>
                      </a:r>
                      <a:r>
                        <a:rPr lang="ru-RU" sz="1200" i="0" dirty="0" err="1">
                          <a:effectLst/>
                          <a:latin typeface="+mj-lt"/>
                        </a:rPr>
                        <a:t>бислоев</a:t>
                      </a:r>
                      <a:r>
                        <a:rPr lang="ru-RU" sz="1200" i="0" dirty="0">
                          <a:effectLst/>
                          <a:latin typeface="+mj-lt"/>
                        </a:rPr>
                        <a:t> в Импульсе и/или </a:t>
                      </a:r>
                      <a:r>
                        <a:rPr lang="ru-RU" sz="1200" i="0" dirty="0" err="1">
                          <a:effectLst/>
                          <a:latin typeface="+mj-lt"/>
                        </a:rPr>
                        <a:t>CharmmGUI</a:t>
                      </a:r>
                      <a:r>
                        <a:rPr lang="ru-RU" sz="1200" i="0" dirty="0">
                          <a:effectLst/>
                          <a:latin typeface="+mj-lt"/>
                        </a:rPr>
                        <a:t>. Подготовка систем "белок в мембране“</a:t>
                      </a:r>
                      <a:r>
                        <a:rPr lang="en-US" sz="1200" i="0" dirty="0">
                          <a:effectLst/>
                          <a:latin typeface="+mj-lt"/>
                        </a:rPr>
                        <a:t>.</a:t>
                      </a:r>
                      <a:r>
                        <a:rPr lang="ru-RU" sz="1200" b="1" i="0" dirty="0">
                          <a:effectLst/>
                          <a:latin typeface="+mj-lt"/>
                        </a:rPr>
                        <a:t> </a:t>
                      </a:r>
                      <a:r>
                        <a:rPr lang="ru-RU" sz="1200" i="0" dirty="0">
                          <a:effectLst/>
                          <a:latin typeface="+mj-lt"/>
                        </a:rPr>
                        <a:t>Начало индивидуальных проектов</a:t>
                      </a:r>
                      <a:endParaRPr lang="ru-RU" sz="1200" dirty="0">
                        <a:effectLst/>
                        <a:latin typeface="+mj-lt"/>
                      </a:endParaRP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582464"/>
                  </a:ext>
                </a:extLst>
              </a:tr>
              <a:tr h="524138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>
                          <a:effectLst/>
                          <a:latin typeface="+mj-lt"/>
                        </a:rPr>
                        <a:t>16.10.2025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Моделирование по гомологии. Вариабельность, </a:t>
                      </a:r>
                      <a:r>
                        <a:rPr lang="ru-RU" sz="1200" dirty="0" err="1">
                          <a:effectLst/>
                          <a:latin typeface="+mj-lt"/>
                        </a:rPr>
                        <a:t>амфифильность</a:t>
                      </a:r>
                      <a:r>
                        <a:rPr lang="ru-RU" sz="1200" dirty="0">
                          <a:effectLst/>
                          <a:latin typeface="+mj-lt"/>
                        </a:rPr>
                        <a:t>. </a:t>
                      </a:r>
                      <a:r>
                        <a:rPr lang="ru-RU" sz="1200" dirty="0" err="1">
                          <a:effectLst/>
                          <a:latin typeface="+mj-lt"/>
                        </a:rPr>
                        <a:t>Фолдинг</a:t>
                      </a:r>
                      <a:r>
                        <a:rPr lang="ru-RU" sz="1200" dirty="0">
                          <a:effectLst/>
                          <a:latin typeface="+mj-lt"/>
                        </a:rPr>
                        <a:t>. </a:t>
                      </a:r>
                      <a:r>
                        <a:rPr lang="ru-RU" sz="1200" dirty="0" err="1">
                          <a:effectLst/>
                          <a:latin typeface="+mj-lt"/>
                        </a:rPr>
                        <a:t>AlphaFold</a:t>
                      </a:r>
                      <a:r>
                        <a:rPr lang="ru-RU" sz="1200" dirty="0">
                          <a:effectLst/>
                          <a:latin typeface="+mj-lt"/>
                        </a:rPr>
                        <a:t> (несколько слов)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76291"/>
                  </a:ext>
                </a:extLst>
              </a:tr>
              <a:tr h="413739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23.10.2025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i="0" dirty="0">
                          <a:effectLst/>
                          <a:latin typeface="+mj-lt"/>
                        </a:rPr>
                        <a:t>Практикум по моделированию по гомологии. Работа с SWISS-MODEL. База </a:t>
                      </a:r>
                      <a:r>
                        <a:rPr lang="ru-RU" sz="1200" i="0" dirty="0" err="1">
                          <a:effectLst/>
                          <a:latin typeface="+mj-lt"/>
                        </a:rPr>
                        <a:t>AlphaFold</a:t>
                      </a:r>
                      <a:r>
                        <a:rPr lang="ru-RU" sz="1200" i="0" dirty="0">
                          <a:effectLst/>
                          <a:latin typeface="+mj-lt"/>
                        </a:rPr>
                        <a:t> DB</a:t>
                      </a:r>
                      <a:endParaRPr lang="ru-RU" sz="1200" dirty="0">
                        <a:effectLst/>
                        <a:latin typeface="+mj-lt"/>
                      </a:endParaRP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526147"/>
                  </a:ext>
                </a:extLst>
              </a:tr>
              <a:tr h="37236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30.10.2025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Молекулярный докинг и виртуальный скрининг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145111"/>
                  </a:ext>
                </a:extLst>
              </a:tr>
              <a:tr h="37236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>
                          <a:effectLst/>
                          <a:latin typeface="+mj-lt"/>
                        </a:rPr>
                        <a:t>06.11.2025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Практикум по докингу и скринингу. </a:t>
                      </a:r>
                      <a:r>
                        <a:rPr lang="ru-RU" sz="1200" dirty="0" err="1">
                          <a:effectLst/>
                          <a:latin typeface="+mj-lt"/>
                        </a:rPr>
                        <a:t>Autodock</a:t>
                      </a:r>
                      <a:r>
                        <a:rPr lang="ru-RU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ru-RU" sz="1200" dirty="0" err="1">
                          <a:effectLst/>
                          <a:latin typeface="+mj-lt"/>
                        </a:rPr>
                        <a:t>Vina</a:t>
                      </a:r>
                      <a:r>
                        <a:rPr lang="ru-RU" sz="1200" dirty="0">
                          <a:effectLst/>
                          <a:latin typeface="+mj-lt"/>
                        </a:rPr>
                        <a:t>. Программы белок-белкового докинга. БД ZINC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616139"/>
                  </a:ext>
                </a:extLst>
              </a:tr>
              <a:tr h="248243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13.11.2025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Метод эмпирических силовых полей. МД биомолекул, методы Монте-Карло. ROSETTA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861999"/>
                  </a:ext>
                </a:extLst>
              </a:tr>
              <a:tr h="372365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20.11.2025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Практикум по МД (</a:t>
                      </a:r>
                      <a:r>
                        <a:rPr lang="ru-RU" sz="1200" dirty="0" err="1">
                          <a:effectLst/>
                          <a:latin typeface="+mj-lt"/>
                        </a:rPr>
                        <a:t>Gromacs</a:t>
                      </a:r>
                      <a:r>
                        <a:rPr lang="ru-RU" sz="1200" dirty="0">
                          <a:effectLst/>
                          <a:latin typeface="+mj-lt"/>
                        </a:rPr>
                        <a:t> через </a:t>
                      </a:r>
                      <a:r>
                        <a:rPr lang="ru-RU" sz="1200" dirty="0" err="1">
                          <a:effectLst/>
                          <a:latin typeface="+mj-lt"/>
                        </a:rPr>
                        <a:t>ssh</a:t>
                      </a:r>
                      <a:r>
                        <a:rPr lang="ru-RU" sz="12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192741"/>
                  </a:ext>
                </a:extLst>
              </a:tr>
              <a:tr h="248243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27.11.2025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Липиды и Мембраны. Мембранные белки: каналы, рецепторы. Роль, организация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776980"/>
                  </a:ext>
                </a:extLst>
              </a:tr>
              <a:tr h="248243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04.12.2025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Продолжение индивидуальных проектов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397111"/>
                  </a:ext>
                </a:extLst>
              </a:tr>
              <a:tr h="248243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11.12.2025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ru-RU" sz="1200" dirty="0">
                          <a:effectLst/>
                          <a:latin typeface="+mj-lt"/>
                        </a:rPr>
                        <a:t>Структура и функция ДНК и РНК. Центральная догма молекулярной биологии. Гены и геномы</a:t>
                      </a:r>
                    </a:p>
                  </a:txBody>
                  <a:tcPr marL="11562" marR="11562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09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24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1424" y="1340768"/>
            <a:ext cx="10081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Массивно-параллельный компьютер для молекулярной динамики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512 специализированных процессоров (</a:t>
            </a:r>
            <a:r>
              <a:rPr lang="en-US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application-specific integrated circuit</a:t>
            </a: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Шина 400 МГц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Оптимизация для расчетов электростатики, сил Ван-дер-Ваальса, преобразований Фурье</a:t>
            </a:r>
            <a:b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(по 32 конвейера </a:t>
            </a:r>
            <a:r>
              <a:rPr lang="en-US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@ </a:t>
            </a: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800 МГц)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Коммуникации: сеть «</a:t>
            </a:r>
            <a:r>
              <a:rPr lang="en-US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3D-</a:t>
            </a: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тор», 607 Гбит</a:t>
            </a:r>
            <a:r>
              <a:rPr lang="en-US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/</a:t>
            </a: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с. Латентность: 50 </a:t>
            </a:r>
            <a:r>
              <a:rPr lang="ru-RU" sz="2400" dirty="0" err="1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нс</a:t>
            </a:r>
            <a:endParaRPr lang="ru-RU" sz="2400" dirty="0">
              <a:solidFill>
                <a:srgbClr val="CC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Производительность в МД:</a:t>
            </a:r>
            <a:b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ru-RU" sz="2400" b="1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1000-кратно превосходит «обычные» суперкомпьютеры</a:t>
            </a:r>
            <a:br>
              <a:rPr lang="ru-RU" sz="2400" dirty="0">
                <a:solidFill>
                  <a:srgbClr val="CC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lang="ru-RU" sz="2400" dirty="0">
              <a:solidFill>
                <a:srgbClr val="CC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ru-RU" sz="2400" dirty="0">
              <a:solidFill>
                <a:srgbClr val="CC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96CBD-CC57-48CA-9563-43BA24502997}"/>
              </a:ext>
            </a:extLst>
          </p:cNvPr>
          <p:cNvSpPr txBox="1"/>
          <p:nvPr/>
        </p:nvSpPr>
        <p:spPr>
          <a:xfrm>
            <a:off x="8760296" y="0"/>
            <a:ext cx="33325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III.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«Молекулярный микроскоп»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598CE05-8618-4B39-BDD1-85D91F5088FB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Anton: </a:t>
            </a:r>
            <a:r>
              <a:rPr lang="ru-RU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увидеть всё до атома</a:t>
            </a:r>
          </a:p>
        </p:txBody>
      </p:sp>
    </p:spTree>
    <p:extLst>
      <p:ext uri="{BB962C8B-B14F-4D97-AF65-F5344CB8AC3E}">
        <p14:creationId xmlns:p14="http://schemas.microsoft.com/office/powerpoint/2010/main" val="2798310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92314" y="836614"/>
            <a:ext cx="84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i="1" dirty="0"/>
          </a:p>
        </p:txBody>
      </p:sp>
      <p:pic>
        <p:nvPicPr>
          <p:cNvPr id="15362" name="Picture 2" descr="http://biomolecula.ru/img/content/732/Fig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40768"/>
            <a:ext cx="3893792" cy="4797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60380" y="1584176"/>
            <a:ext cx="435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608827" y="4581100"/>
            <a:ext cx="393889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Shaw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 al.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(2010).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Science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330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341–346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28DFA-4EE8-4E71-AB91-EE535A0A730B}"/>
              </a:ext>
            </a:extLst>
          </p:cNvPr>
          <p:cNvSpPr txBox="1"/>
          <p:nvPr/>
        </p:nvSpPr>
        <p:spPr>
          <a:xfrm>
            <a:off x="8760296" y="0"/>
            <a:ext cx="33325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III.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«Молекулярный микроскоп»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A2E0E9C-45FB-4097-B17F-A98953654387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Миллисекунда: много или мало?</a:t>
            </a:r>
          </a:p>
        </p:txBody>
      </p:sp>
      <p:sp>
        <p:nvSpPr>
          <p:cNvPr id="11" name="Объект 15">
            <a:extLst>
              <a:ext uri="{FF2B5EF4-FFF2-40B4-BE49-F238E27FC236}">
                <a16:creationId xmlns:a16="http://schemas.microsoft.com/office/drawing/2014/main" id="{DDA0048E-3E7A-478B-86FD-FD71BC51448E}"/>
              </a:ext>
            </a:extLst>
          </p:cNvPr>
          <p:cNvSpPr txBox="1">
            <a:spLocks/>
          </p:cNvSpPr>
          <p:nvPr/>
        </p:nvSpPr>
        <p:spPr>
          <a:xfrm>
            <a:off x="4887892" y="1340768"/>
            <a:ext cx="6694508" cy="22608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/>
              <a:t>Обычно шаг интегрирования в МД равен </a:t>
            </a:r>
            <a:br>
              <a:rPr lang="ru-RU" sz="2400" dirty="0"/>
            </a:br>
            <a:r>
              <a:rPr lang="ru-RU" sz="2400" dirty="0"/>
              <a:t>1–2 </a:t>
            </a:r>
            <a:r>
              <a:rPr lang="ru-RU" sz="2400" dirty="0" err="1"/>
              <a:t>фс</a:t>
            </a:r>
            <a:r>
              <a:rPr lang="ru-RU" sz="2400" dirty="0"/>
              <a:t>; на ПК счет миллисекундной траектории займет </a:t>
            </a:r>
            <a:r>
              <a:rPr lang="ru-RU" sz="2400" i="1" dirty="0"/>
              <a:t>сотни лет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800" dirty="0"/>
              <a:t>Для небольших белков </a:t>
            </a:r>
            <a:r>
              <a:rPr lang="ru-RU" sz="1800" dirty="0" err="1"/>
              <a:t>виллина</a:t>
            </a:r>
            <a:r>
              <a:rPr lang="ru-RU" sz="1800" dirty="0"/>
              <a:t> и </a:t>
            </a:r>
            <a:r>
              <a:rPr lang="en-US" sz="1800" dirty="0"/>
              <a:t>FiP35 </a:t>
            </a:r>
            <a:r>
              <a:rPr lang="ru-RU" sz="1800" dirty="0"/>
              <a:t>проведена МД 0.1–1 </a:t>
            </a:r>
            <a:r>
              <a:rPr lang="ru-RU" sz="1800" dirty="0" err="1"/>
              <a:t>мс</a:t>
            </a:r>
            <a:r>
              <a:rPr lang="ru-RU" sz="1800" dirty="0"/>
              <a:t>; наблюдались несколько актов сворачивания </a:t>
            </a:r>
            <a:r>
              <a:rPr lang="en-US" sz="1800" dirty="0"/>
              <a:t>/ </a:t>
            </a:r>
            <a:r>
              <a:rPr lang="ru-RU" sz="1800" dirty="0"/>
              <a:t>разворачивания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800" dirty="0"/>
              <a:t>Более крупный белок БПТИ: </a:t>
            </a:r>
            <a:r>
              <a:rPr lang="ru-RU" sz="1800" dirty="0" err="1"/>
              <a:t>фолдинга</a:t>
            </a:r>
            <a:r>
              <a:rPr lang="ru-RU" sz="1800" dirty="0"/>
              <a:t> в МД достичь не удалось, но конформационные переходы вблизи нативной структуры соответствуют данным ЯМР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800" dirty="0"/>
              <a:t>Первая опубликованная МД БПТИ: несколько </a:t>
            </a:r>
            <a:r>
              <a:rPr lang="ru-RU" sz="1800" i="1" dirty="0"/>
              <a:t>пико</a:t>
            </a:r>
            <a:r>
              <a:rPr lang="ru-RU" sz="1800" dirty="0"/>
              <a:t>секунд</a:t>
            </a:r>
            <a:r>
              <a:rPr lang="en-US" sz="1800" dirty="0"/>
              <a:t> (10</a:t>
            </a:r>
            <a:r>
              <a:rPr lang="en-US" sz="1800" baseline="30000" dirty="0"/>
              <a:t>−12</a:t>
            </a:r>
            <a:r>
              <a:rPr lang="en-US" sz="1800" dirty="0"/>
              <a:t> </a:t>
            </a:r>
            <a:r>
              <a:rPr lang="ru-RU" sz="1800" dirty="0"/>
              <a:t>с</a:t>
            </a:r>
            <a:r>
              <a:rPr lang="en-US" sz="1800" dirty="0"/>
              <a:t>)</a:t>
            </a:r>
            <a:br>
              <a:rPr lang="ru-RU" sz="1800" dirty="0"/>
            </a:b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McCammon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&amp; Karplus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(1977).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Nature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267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rPr>
              <a:t>, 585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35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biomolecula.ru/img/content/1048/Fig.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322534"/>
            <a:ext cx="8372840" cy="2808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6730" y="4274962"/>
            <a:ext cx="83575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МД потенциал-чувствительного </a:t>
            </a:r>
            <a:r>
              <a:rPr lang="en-US" dirty="0"/>
              <a:t>K</a:t>
            </a:r>
            <a:r>
              <a:rPr lang="en-US" baseline="30000" dirty="0"/>
              <a:t>+</a:t>
            </a:r>
            <a:r>
              <a:rPr lang="en-US" dirty="0"/>
              <a:t>-</a:t>
            </a:r>
            <a:r>
              <a:rPr lang="ru-RU" dirty="0"/>
              <a:t>канала показала последовательные стадии открывания</a:t>
            </a:r>
            <a:r>
              <a:rPr lang="en-US" dirty="0"/>
              <a:t>/</a:t>
            </a:r>
            <a:r>
              <a:rPr lang="ru-RU" dirty="0"/>
              <a:t>закрывания канала и движения ПЧД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 err="1"/>
              <a:t>Инактивация</a:t>
            </a:r>
            <a:r>
              <a:rPr lang="ru-RU" sz="1600" dirty="0"/>
              <a:t>: закрытие поры и «гидрофобный коллапс»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/>
              <a:t>Масштабные движения вольт-сенсора и 15 </a:t>
            </a:r>
            <a:r>
              <a:rPr lang="en-US" sz="1600" dirty="0"/>
              <a:t>Å</a:t>
            </a:r>
            <a:r>
              <a:rPr lang="ru-RU" sz="1600" dirty="0"/>
              <a:t>-перемещение ТМ-спирали </a:t>
            </a:r>
            <a:r>
              <a:rPr lang="en-US" sz="1600" dirty="0"/>
              <a:t>S4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739429" y="4623093"/>
            <a:ext cx="41312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Jensen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 al.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(201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).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Science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33</a:t>
            </a:r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229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–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233</a:t>
            </a:r>
          </a:p>
        </p:txBody>
      </p:sp>
      <p:pic>
        <p:nvPicPr>
          <p:cNvPr id="2" name="1216533s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8008" y="1658522"/>
            <a:ext cx="4767064" cy="4767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AA1841-05FD-4614-B2F2-3E9E49DE626C}"/>
              </a:ext>
            </a:extLst>
          </p:cNvPr>
          <p:cNvSpPr txBox="1"/>
          <p:nvPr/>
        </p:nvSpPr>
        <p:spPr>
          <a:xfrm>
            <a:off x="8760296" y="0"/>
            <a:ext cx="33325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III.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«Молекулярный микроскоп»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A44D3DE-362D-4A9C-92E7-110D3A0FE3B8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Калевый</a:t>
            </a:r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канал </a:t>
            </a:r>
            <a:r>
              <a:rPr lang="en-US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silico</a:t>
            </a:r>
            <a:endParaRPr lang="ru-RU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160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83602" y="0"/>
            <a:ext cx="28083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IV.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Примеры драг-дизайна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92314" y="1484313"/>
            <a:ext cx="83518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ru-RU" altLang="ru-RU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936922" y="1268414"/>
            <a:ext cx="8063734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2400" dirty="0">
                <a:latin typeface="+mn-lt"/>
              </a:rPr>
              <a:t>Виртуальное сканирование позволило последовательно сократить размер библиотеки в задаче поиска </a:t>
            </a:r>
            <a:r>
              <a:rPr lang="ru-RU" sz="2400" dirty="0" err="1">
                <a:latin typeface="+mn-lt"/>
              </a:rPr>
              <a:t>высокоаффинных</a:t>
            </a:r>
            <a:r>
              <a:rPr lang="ru-RU" sz="2400" dirty="0">
                <a:latin typeface="+mn-lt"/>
              </a:rPr>
              <a:t> антагонистов цинк-содержащей карбоангидразы </a:t>
            </a:r>
            <a:r>
              <a:rPr lang="en-US" sz="2400" dirty="0">
                <a:latin typeface="+mn-lt"/>
              </a:rPr>
              <a:t>II </a:t>
            </a:r>
            <a:r>
              <a:rPr lang="ru-RU" sz="2400" dirty="0">
                <a:latin typeface="+mn-lt"/>
              </a:rPr>
              <a:t>человека.</a:t>
            </a:r>
          </a:p>
          <a:p>
            <a:pPr>
              <a:spcBef>
                <a:spcPct val="50000"/>
              </a:spcBef>
              <a:defRPr/>
            </a:pPr>
            <a:r>
              <a:rPr lang="ru-RU" sz="1600" dirty="0">
                <a:latin typeface="+mn-lt"/>
              </a:rPr>
              <a:t>Для контроля за корректностью процедуры на каждом этапе в библиотеку добавляли 35 известных антагонистов и следили, чтобы «с водой не был выплеснут ребенок».</a:t>
            </a:r>
          </a:p>
          <a:p>
            <a:pPr marL="177800" indent="-177800">
              <a:spcBef>
                <a:spcPct val="50000"/>
              </a:spcBef>
              <a:buFontTx/>
              <a:buAutoNum type="arabicPeriod"/>
              <a:defRPr/>
            </a:pPr>
            <a:r>
              <a:rPr lang="ru-RU" sz="1600" dirty="0">
                <a:latin typeface="+mn-lt"/>
              </a:rPr>
              <a:t> 90000 → 5800 соединений, </a:t>
            </a:r>
            <a:r>
              <a:rPr lang="en-US" sz="1600" dirty="0">
                <a:latin typeface="+mn-lt"/>
              </a:rPr>
              <a:t>2D</a:t>
            </a:r>
            <a:r>
              <a:rPr lang="ru-RU" sz="1600" dirty="0">
                <a:latin typeface="+mn-lt"/>
              </a:rPr>
              <a:t> фильтр в </a:t>
            </a:r>
            <a:r>
              <a:rPr lang="en-US" sz="1600" dirty="0">
                <a:latin typeface="+mn-lt"/>
              </a:rPr>
              <a:t>UNITY </a:t>
            </a:r>
            <a:r>
              <a:rPr lang="ru-RU" sz="1600" dirty="0">
                <a:latin typeface="+mn-lt"/>
              </a:rPr>
              <a:t>на содержание </a:t>
            </a:r>
            <a:r>
              <a:rPr lang="ru-RU" sz="1600" dirty="0" err="1">
                <a:latin typeface="+mn-lt"/>
              </a:rPr>
              <a:t>цинк-координирующих</a:t>
            </a:r>
            <a:r>
              <a:rPr lang="ru-RU" sz="1600" dirty="0">
                <a:latin typeface="+mn-lt"/>
              </a:rPr>
              <a:t> групп.</a:t>
            </a:r>
          </a:p>
          <a:p>
            <a:pPr marL="177800" indent="-177800">
              <a:spcBef>
                <a:spcPct val="50000"/>
              </a:spcBef>
              <a:buFontTx/>
              <a:buAutoNum type="arabicPeriod"/>
              <a:defRPr/>
            </a:pPr>
            <a:r>
              <a:rPr lang="ru-RU" sz="1600" dirty="0">
                <a:latin typeface="+mn-lt"/>
              </a:rPr>
              <a:t> 5800 → 3314 соединений, </a:t>
            </a:r>
            <a:r>
              <a:rPr lang="en-US" sz="1600" dirty="0">
                <a:latin typeface="+mn-lt"/>
              </a:rPr>
              <a:t>3D </a:t>
            </a:r>
            <a:r>
              <a:rPr lang="ru-RU" sz="1600" dirty="0" err="1">
                <a:latin typeface="+mn-lt"/>
              </a:rPr>
              <a:t>фармакофорный</a:t>
            </a:r>
            <a:r>
              <a:rPr lang="ru-RU" sz="1600" dirty="0">
                <a:latin typeface="+mn-lt"/>
              </a:rPr>
              <a:t> запрос в </a:t>
            </a:r>
            <a:r>
              <a:rPr lang="en-US" sz="1600" dirty="0">
                <a:latin typeface="+mn-lt"/>
              </a:rPr>
              <a:t>UNITY </a:t>
            </a:r>
            <a:r>
              <a:rPr lang="ru-RU" sz="1600" dirty="0">
                <a:latin typeface="+mn-lt"/>
              </a:rPr>
              <a:t>с последующим </a:t>
            </a:r>
            <a:r>
              <a:rPr lang="ru-RU" sz="1600" dirty="0" err="1">
                <a:latin typeface="+mn-lt"/>
              </a:rPr>
              <a:t>ре-скорингом</a:t>
            </a:r>
            <a:r>
              <a:rPr lang="ru-RU" sz="1600" dirty="0">
                <a:latin typeface="+mn-lt"/>
              </a:rPr>
              <a:t> списка </a:t>
            </a:r>
            <a:r>
              <a:rPr lang="ru-RU" sz="1600" dirty="0" err="1">
                <a:latin typeface="+mn-lt"/>
              </a:rPr>
              <a:t>лигандов</a:t>
            </a:r>
            <a:r>
              <a:rPr lang="ru-RU" sz="1600" dirty="0">
                <a:latin typeface="+mn-lt"/>
              </a:rPr>
              <a:t> в </a:t>
            </a:r>
            <a:r>
              <a:rPr lang="en-US" sz="1600" dirty="0" err="1">
                <a:latin typeface="+mn-lt"/>
              </a:rPr>
              <a:t>FlexS</a:t>
            </a:r>
            <a:r>
              <a:rPr lang="en-US" sz="1600" dirty="0">
                <a:latin typeface="+mn-lt"/>
              </a:rPr>
              <a:t>.</a:t>
            </a:r>
          </a:p>
          <a:p>
            <a:pPr marL="177800" indent="-177800">
              <a:spcBef>
                <a:spcPct val="50000"/>
              </a:spcBef>
              <a:buFontTx/>
              <a:buAutoNum type="arabicPeriod"/>
              <a:defRPr/>
            </a:pPr>
            <a:r>
              <a:rPr lang="en-US" sz="1600" dirty="0">
                <a:latin typeface="+mn-lt"/>
              </a:rPr>
              <a:t> </a:t>
            </a:r>
            <a:r>
              <a:rPr lang="ru-RU" sz="1600" dirty="0">
                <a:latin typeface="+mn-lt"/>
              </a:rPr>
              <a:t>Лучшие 100 из предыдущего шага вписали в 3</a:t>
            </a:r>
            <a:r>
              <a:rPr lang="en-US" sz="1600" dirty="0">
                <a:latin typeface="+mn-lt"/>
              </a:rPr>
              <a:t>D </a:t>
            </a:r>
            <a:r>
              <a:rPr lang="ru-RU" sz="1600" dirty="0">
                <a:latin typeface="+mn-lt"/>
              </a:rPr>
              <a:t>модель с помощью </a:t>
            </a:r>
            <a:r>
              <a:rPr lang="en-US" sz="1600" dirty="0" err="1">
                <a:latin typeface="+mn-lt"/>
              </a:rPr>
              <a:t>FlexX</a:t>
            </a:r>
            <a:r>
              <a:rPr lang="ru-RU" sz="1600" dirty="0">
                <a:latin typeface="+mn-lt"/>
              </a:rPr>
              <a:t>, и</a:t>
            </a:r>
          </a:p>
          <a:p>
            <a:pPr marL="177800" indent="-177800">
              <a:spcBef>
                <a:spcPct val="50000"/>
              </a:spcBef>
              <a:buFontTx/>
              <a:buAutoNum type="arabicPeriod"/>
              <a:defRPr/>
            </a:pPr>
            <a:r>
              <a:rPr lang="ru-RU" sz="1600" dirty="0">
                <a:latin typeface="+mn-lt"/>
              </a:rPr>
              <a:t> среди лучших 13 соединений нашли 4 лиганда со сродством </a:t>
            </a:r>
            <a:r>
              <a:rPr lang="en-US" sz="1600" dirty="0">
                <a:latin typeface="+mn-lt"/>
              </a:rPr>
              <a:t>≤ 1 </a:t>
            </a:r>
            <a:r>
              <a:rPr lang="ru-RU" sz="1600" dirty="0" err="1">
                <a:latin typeface="+mn-lt"/>
              </a:rPr>
              <a:t>нМ</a:t>
            </a:r>
            <a:r>
              <a:rPr lang="ru-RU" sz="1600" dirty="0">
                <a:latin typeface="+mn-lt"/>
              </a:rPr>
              <a:t> и 6 </a:t>
            </a:r>
            <a:r>
              <a:rPr lang="en-US" sz="1600" dirty="0">
                <a:latin typeface="+mn-lt"/>
              </a:rPr>
              <a:t>~1 </a:t>
            </a:r>
            <a:r>
              <a:rPr lang="el-GR" sz="1600" dirty="0">
                <a:latin typeface="+mn-lt"/>
              </a:rPr>
              <a:t>μ</a:t>
            </a:r>
            <a:r>
              <a:rPr lang="ru-RU" sz="1600" dirty="0">
                <a:latin typeface="+mn-lt"/>
              </a:rPr>
              <a:t>М.</a:t>
            </a:r>
          </a:p>
          <a:p>
            <a:pPr>
              <a:spcBef>
                <a:spcPct val="50000"/>
              </a:spcBef>
              <a:defRPr/>
            </a:pPr>
            <a:r>
              <a:rPr lang="ru-RU" sz="1600" dirty="0">
                <a:latin typeface="+mn-lt"/>
              </a:rPr>
              <a:t>Многие из обнаруженных ингибиторов не попадают под действие ни одного из патентов.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96975"/>
            <a:ext cx="2879725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33825"/>
            <a:ext cx="287972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 rot="16200000">
            <a:off x="-1296935" y="5153820"/>
            <a:ext cx="31638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1000" i="0" dirty="0" err="1"/>
              <a:t>Gr</a:t>
            </a:r>
            <a:r>
              <a:rPr lang="en-US" altLang="ru-RU" sz="1000" i="0" dirty="0" err="1">
                <a:cs typeface="Arial" panose="020B0604020202020204" pitchFamily="34" charset="0"/>
              </a:rPr>
              <a:t>ü</a:t>
            </a:r>
            <a:r>
              <a:rPr lang="en-US" altLang="ru-RU" sz="1000" i="0" dirty="0" err="1"/>
              <a:t>neberg</a:t>
            </a:r>
            <a:r>
              <a:rPr lang="en-US" altLang="ru-RU" sz="1000" i="0" dirty="0"/>
              <a:t> </a:t>
            </a:r>
            <a:r>
              <a:rPr lang="en-US" altLang="ru-RU" sz="1000" dirty="0"/>
              <a:t>et al </a:t>
            </a:r>
            <a:r>
              <a:rPr lang="en-US" altLang="ru-RU" sz="1000" i="0" dirty="0"/>
              <a:t>(2002) </a:t>
            </a:r>
            <a:r>
              <a:rPr lang="en-US" altLang="ru-RU" sz="1000" dirty="0">
                <a:hlinkClick r:id="rId4"/>
              </a:rPr>
              <a:t>J. Med. Chem. </a:t>
            </a:r>
            <a:r>
              <a:rPr lang="en-US" altLang="ru-RU" sz="1000" b="1" i="0" dirty="0">
                <a:hlinkClick r:id="rId4"/>
              </a:rPr>
              <a:t>45</a:t>
            </a:r>
            <a:r>
              <a:rPr lang="en-US" altLang="ru-RU" sz="1000" i="0" dirty="0">
                <a:hlinkClick r:id="rId4"/>
              </a:rPr>
              <a:t>, 3588-3602</a:t>
            </a:r>
            <a:endParaRPr lang="ru-RU" altLang="ru-RU" sz="1000" i="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75F7CB6-B67D-4456-B7C7-A03DA2C7C2EB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Ингибитор карбоангидразы </a:t>
            </a:r>
            <a:r>
              <a:rPr lang="ru-RU" sz="36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дорзоламид</a:t>
            </a:r>
            <a:r>
              <a:rPr lang="ru-RU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глаукома</a:t>
            </a:r>
          </a:p>
        </p:txBody>
      </p:sp>
    </p:spTree>
    <p:extLst>
      <p:ext uri="{BB962C8B-B14F-4D97-AF65-F5344CB8AC3E}">
        <p14:creationId xmlns:p14="http://schemas.microsoft.com/office/powerpoint/2010/main" val="393253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upload.wikimedia.org/wikipedia/commons/8/88/Glivec_400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66" y="1252816"/>
            <a:ext cx="2123059" cy="147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tinib2DACS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05" y="1319753"/>
            <a:ext cx="1726778" cy="9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2375" y="2736072"/>
            <a:ext cx="2071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Иматиниб</a:t>
            </a:r>
            <a:r>
              <a:rPr lang="ru-RU" dirty="0"/>
              <a:t> (рак)</a:t>
            </a:r>
            <a:br>
              <a:rPr lang="ru-RU" dirty="0"/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Arial" charset="0"/>
              </a:rPr>
              <a:t>Ингибитор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Arial" charset="0"/>
              </a:rPr>
              <a:t>тирозинкиназы</a:t>
            </a:r>
            <a:endParaRPr lang="ru-RU" dirty="0"/>
          </a:p>
        </p:txBody>
      </p:sp>
      <p:pic>
        <p:nvPicPr>
          <p:cNvPr id="13318" name="Picture 6" descr="Cimetidine2DACS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86" y="1196997"/>
            <a:ext cx="1729658" cy="5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16158" y="1866998"/>
            <a:ext cx="22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Циметидин</a:t>
            </a:r>
            <a:endParaRPr lang="ru-RU" dirty="0"/>
          </a:p>
          <a:p>
            <a:r>
              <a:rPr lang="ru-RU" sz="1200" dirty="0">
                <a:latin typeface="+mj-lt"/>
              </a:rPr>
              <a:t>Блокатор </a:t>
            </a:r>
            <a:r>
              <a:rPr lang="en-US" sz="1200" dirty="0">
                <a:latin typeface="+mj-lt"/>
              </a:rPr>
              <a:t>H</a:t>
            </a:r>
            <a:r>
              <a:rPr lang="en-US" sz="1200" baseline="-25000" dirty="0">
                <a:latin typeface="+mj-lt"/>
              </a:rPr>
              <a:t>2</a:t>
            </a:r>
            <a:r>
              <a:rPr lang="en-US" sz="1200" dirty="0">
                <a:latin typeface="+mj-lt"/>
              </a:rPr>
              <a:t>-</a:t>
            </a:r>
            <a:r>
              <a:rPr lang="ru-RU" sz="1200" dirty="0">
                <a:latin typeface="+mj-lt"/>
              </a:rPr>
              <a:t>рецептора</a:t>
            </a:r>
            <a:endParaRPr lang="en-US" sz="1200" dirty="0">
              <a:latin typeface="+mj-lt"/>
            </a:endParaRPr>
          </a:p>
          <a:p>
            <a:r>
              <a:rPr lang="ru-RU" sz="1200" dirty="0">
                <a:latin typeface="+mj-lt"/>
              </a:rPr>
              <a:t>От избыточной продукции</a:t>
            </a:r>
          </a:p>
          <a:p>
            <a:r>
              <a:rPr lang="ru-RU" sz="1200" dirty="0">
                <a:latin typeface="+mj-lt"/>
              </a:rPr>
              <a:t>Кислоты в желудке при язве</a:t>
            </a:r>
          </a:p>
        </p:txBody>
      </p:sp>
      <p:pic>
        <p:nvPicPr>
          <p:cNvPr id="13320" name="Picture 8" descr="http://www.drug3k.com/img4/fuzeon_15109_9_(big)_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136" y="1196549"/>
            <a:ext cx="2605890" cy="119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05928" y="2369367"/>
            <a:ext cx="33281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Энфувиртид</a:t>
            </a:r>
            <a:r>
              <a:rPr lang="ru-RU" dirty="0"/>
              <a:t> (СПИД)</a:t>
            </a:r>
          </a:p>
          <a:p>
            <a:r>
              <a:rPr lang="ru-RU" sz="1200" dirty="0">
                <a:latin typeface="+mj-lt"/>
              </a:rPr>
              <a:t>Блокатор слияния мембраны ВИЧ с клеткой</a:t>
            </a:r>
          </a:p>
          <a:p>
            <a:r>
              <a:rPr lang="ru-RU" sz="1200" dirty="0">
                <a:latin typeface="+mj-lt"/>
              </a:rPr>
              <a:t>человека. Пептид.</a:t>
            </a:r>
          </a:p>
        </p:txBody>
      </p:sp>
      <p:pic>
        <p:nvPicPr>
          <p:cNvPr id="13324" name="Picture 12" descr="Золпиде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32" y="3635467"/>
            <a:ext cx="2055326" cy="115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09741" y="4842393"/>
            <a:ext cx="17443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Золпидем</a:t>
            </a:r>
            <a:endParaRPr lang="ru-RU" dirty="0"/>
          </a:p>
          <a:p>
            <a:r>
              <a:rPr lang="ru-RU" dirty="0"/>
              <a:t>(снотворное)</a:t>
            </a:r>
          </a:p>
          <a:p>
            <a:r>
              <a:rPr lang="ru-RU" sz="1000" dirty="0">
                <a:latin typeface="+mj-lt"/>
                <a:cs typeface="Arabic Typesetting" panose="03020402040406030203" pitchFamily="66" charset="-78"/>
              </a:rPr>
              <a:t>Агонист ГАМК-рецепторов</a:t>
            </a:r>
          </a:p>
        </p:txBody>
      </p:sp>
      <p:pic>
        <p:nvPicPr>
          <p:cNvPr id="13326" name="Picture 14" descr="Занамиви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50" y="3635467"/>
            <a:ext cx="1390164" cy="110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863138" y="4842394"/>
            <a:ext cx="18020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Занамивир</a:t>
            </a:r>
            <a:endParaRPr lang="ru-RU" dirty="0"/>
          </a:p>
          <a:p>
            <a:r>
              <a:rPr lang="ru-RU" dirty="0"/>
              <a:t>(грипп)</a:t>
            </a:r>
          </a:p>
          <a:p>
            <a:r>
              <a:rPr lang="ru-RU" sz="1000" dirty="0">
                <a:latin typeface="+mj-lt"/>
                <a:cs typeface="Arabic Typesetting" panose="03020402040406030203" pitchFamily="66" charset="-78"/>
              </a:rPr>
              <a:t>Ингибитор нейраминидазы</a:t>
            </a:r>
          </a:p>
        </p:txBody>
      </p:sp>
      <p:pic>
        <p:nvPicPr>
          <p:cNvPr id="13328" name="Picture 16" descr="http://upload.wikimedia.org/wikipedia/commons/7/72/Isentress_pilul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613" y="4466277"/>
            <a:ext cx="1784350" cy="138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Raltegravir structure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467528"/>
            <a:ext cx="2910606" cy="9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222625" y="4757434"/>
            <a:ext cx="15408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Ралтегравир</a:t>
            </a:r>
            <a:endParaRPr lang="ru-RU" dirty="0"/>
          </a:p>
          <a:p>
            <a:r>
              <a:rPr lang="ru-RU" dirty="0"/>
              <a:t>(СПИД)</a:t>
            </a:r>
          </a:p>
          <a:p>
            <a:r>
              <a:rPr lang="ru-RU" sz="1000" dirty="0">
                <a:latin typeface="+mj-lt"/>
                <a:cs typeface="Arabic Typesetting" panose="03020402040406030203" pitchFamily="66" charset="-78"/>
              </a:rPr>
              <a:t>Ингибитор </a:t>
            </a:r>
            <a:r>
              <a:rPr lang="ru-RU" sz="1000" dirty="0" err="1">
                <a:latin typeface="+mj-lt"/>
                <a:cs typeface="Arabic Typesetting" panose="03020402040406030203" pitchFamily="66" charset="-78"/>
              </a:rPr>
              <a:t>интегразы</a:t>
            </a:r>
            <a:endParaRPr lang="ru-RU" sz="1000" dirty="0">
              <a:latin typeface="+mj-lt"/>
              <a:cs typeface="Arabic Typesetting" panose="03020402040406030203" pitchFamily="66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B5615-29FF-4CD7-8C28-08E2D500AD53}"/>
              </a:ext>
            </a:extLst>
          </p:cNvPr>
          <p:cNvSpPr txBox="1"/>
          <p:nvPr/>
        </p:nvSpPr>
        <p:spPr>
          <a:xfrm>
            <a:off x="9383602" y="0"/>
            <a:ext cx="280839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IV.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Примеры драг-дизайна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871CA055-44A9-448A-A9DF-A6B44C98BF73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Примеры драг-дизайна</a:t>
            </a:r>
          </a:p>
        </p:txBody>
      </p:sp>
    </p:spTree>
    <p:extLst>
      <p:ext uri="{BB962C8B-B14F-4D97-AF65-F5344CB8AC3E}">
        <p14:creationId xmlns:p14="http://schemas.microsoft.com/office/powerpoint/2010/main" val="34356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7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0" y="1484784"/>
            <a:ext cx="10014520" cy="453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Aft>
                <a:spcPts val="1000"/>
              </a:spcAft>
              <a:buFont typeface="Wingdings" pitchFamily="2" charset="2"/>
              <a:buChar char="§"/>
            </a:pPr>
            <a:r>
              <a:rPr lang="ru-RU" sz="2400" i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Современная техника молекулярного моделирования позволяет «заглядывать» в наиболее ранние этапы биологических процессов</a:t>
            </a:r>
          </a:p>
          <a:p>
            <a:pPr eaLnBrk="1" hangingPunct="1">
              <a:spcAft>
                <a:spcPts val="1000"/>
              </a:spcAft>
              <a:buFont typeface="Wingdings" pitchFamily="2" charset="2"/>
              <a:buChar char="§"/>
            </a:pPr>
            <a:r>
              <a:rPr lang="ru-RU" sz="2400" i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Такая имитация представляет не только фундаментальный интерес, но и служит основой для рациональной модификации и дизайна биологических молекул с практически важными свойствами</a:t>
            </a:r>
          </a:p>
          <a:p>
            <a:pPr eaLnBrk="1" hangingPunct="1">
              <a:spcAft>
                <a:spcPts val="1000"/>
              </a:spcAft>
              <a:buFont typeface="Wingdings" pitchFamily="2" charset="2"/>
              <a:buChar char="§"/>
            </a:pPr>
            <a:r>
              <a:rPr lang="ru-RU" sz="2400" i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Наиболее крупные белковые молекулы, в случае отсутствия экспериментально определенной пространственной структуры, пока приходится моделировать на основе «шаблонов»</a:t>
            </a:r>
          </a:p>
          <a:p>
            <a:pPr eaLnBrk="1" hangingPunct="1">
              <a:spcAft>
                <a:spcPts val="1000"/>
              </a:spcAft>
              <a:buFont typeface="Wingdings" pitchFamily="2" charset="2"/>
              <a:buChar char="§"/>
            </a:pPr>
            <a:r>
              <a:rPr lang="ru-RU" sz="2400" i="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В компьютерном моделировании главное — не компьютеры и программы, а все равно мозги :-)</a:t>
            </a:r>
            <a:endParaRPr lang="en-US" sz="2400" i="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1F2303-8CB7-498A-9ABF-DE97BCDD0927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1238656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1727050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00" y="2147400"/>
            <a:ext cx="1440000" cy="12816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97416" y="2259450"/>
            <a:ext cx="20882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Торжество компьютерных методов: предсказание строения белков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256" y="3929598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Молекулярная динамика </a:t>
            </a:r>
            <a:r>
              <a:rPr lang="ru-RU" sz="1400" dirty="0" err="1">
                <a:solidFill>
                  <a:srgbClr val="00B050"/>
                </a:solidFill>
                <a:latin typeface="+mj-lt"/>
              </a:rPr>
              <a:t>биомолекул</a:t>
            </a:r>
            <a:r>
              <a:rPr lang="ru-RU" sz="1400" dirty="0">
                <a:solidFill>
                  <a:srgbClr val="00B050"/>
                </a:solidFill>
                <a:latin typeface="+mj-lt"/>
              </a:rPr>
              <a:t>. История полувековой давности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09" y="3587560"/>
            <a:ext cx="1440000" cy="12780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395" y="5099728"/>
            <a:ext cx="1440000" cy="10800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97256" y="5204758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Драг-дизайн: как в современном мире создаются новые лекарства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54" y="2147400"/>
            <a:ext cx="1440000" cy="9600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803746" y="2579618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454-секвенирование ДНК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54" y="3227977"/>
            <a:ext cx="1440000" cy="18528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803746" y="455127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На заре молекулярной графики</a:t>
            </a: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54" y="5191278"/>
            <a:ext cx="1440000" cy="10908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803746" y="5335087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Ловля бабочек, или чем структурная </a:t>
            </a:r>
            <a:r>
              <a:rPr lang="ru-RU" sz="1400" dirty="0" err="1">
                <a:solidFill>
                  <a:srgbClr val="00B050"/>
                </a:solidFill>
                <a:latin typeface="+mj-lt"/>
              </a:rPr>
              <a:t>геномика</a:t>
            </a:r>
            <a:r>
              <a:rPr lang="ru-RU" sz="1400" dirty="0">
                <a:solidFill>
                  <a:srgbClr val="00B050"/>
                </a:solidFill>
                <a:latin typeface="+mj-lt"/>
              </a:rPr>
              <a:t> поможет биологии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75ACA5-EF75-4162-A3ED-7563BC089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0" y="421509"/>
            <a:ext cx="8300783" cy="12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7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6" grpId="0"/>
      <p:bldP spid="22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2488591"/>
            <a:ext cx="1440000" cy="10656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75720" y="2780928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Невидимая граница: где сталкиваются «нано» и «</a:t>
            </a:r>
            <a:r>
              <a:rPr lang="ru-RU" sz="1400" dirty="0" err="1">
                <a:solidFill>
                  <a:srgbClr val="00B050"/>
                </a:solidFill>
                <a:latin typeface="+mj-lt"/>
              </a:rPr>
              <a:t>био</a:t>
            </a:r>
            <a:r>
              <a:rPr lang="ru-RU" sz="1400" dirty="0">
                <a:solidFill>
                  <a:srgbClr val="00B050"/>
                </a:solidFill>
                <a:latin typeface="+mj-lt"/>
              </a:rPr>
              <a:t>»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894" y="3717032"/>
            <a:ext cx="1440000" cy="14184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75720" y="4581128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rgbClr val="00B050"/>
                </a:solidFill>
                <a:latin typeface="+mj-lt"/>
              </a:rPr>
              <a:t>Недоупорядоченные</a:t>
            </a:r>
            <a:r>
              <a:rPr lang="ru-RU" sz="1400" dirty="0">
                <a:solidFill>
                  <a:srgbClr val="00B050"/>
                </a:solidFill>
                <a:latin typeface="+mj-lt"/>
              </a:rPr>
              <a:t> белки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5301208"/>
            <a:ext cx="1440000" cy="10800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75720" y="5301209"/>
            <a:ext cx="20882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Антимикробные пептиды — возможная альтернатива традиционным антибиотикам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82" y="2377192"/>
            <a:ext cx="1440000" cy="11424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74422" y="2780928"/>
            <a:ext cx="2210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Зрительный родопсин — рецептор, реагирующий на свет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82" y="3717033"/>
            <a:ext cx="1440000" cy="1627119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774422" y="4797152"/>
            <a:ext cx="221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Рецепторы в активной форме</a:t>
            </a: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82" y="5541959"/>
            <a:ext cx="1440000" cy="928800"/>
          </a:xfrm>
          <a:prstGeom prst="rect">
            <a:avLst/>
          </a:prstGeom>
          <a:noFill/>
          <a:ln w="25400">
            <a:solidFill>
              <a:srgbClr val="00CC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774422" y="5947539"/>
            <a:ext cx="221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Миллисекундный барьер взят!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F82E952-22A5-4EB2-96DD-CB9F06CFDE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0" y="421509"/>
            <a:ext cx="8300783" cy="12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0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75720" y="2977788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Калиевый канал</a:t>
            </a:r>
            <a:br>
              <a:rPr lang="ru-RU" sz="1400" dirty="0">
                <a:solidFill>
                  <a:srgbClr val="00B050"/>
                </a:solidFill>
                <a:latin typeface="+mj-lt"/>
              </a:rPr>
            </a:br>
            <a:r>
              <a:rPr lang="en-US" sz="1400" i="1" dirty="0">
                <a:solidFill>
                  <a:srgbClr val="00B050"/>
                </a:solidFill>
                <a:latin typeface="+mj-lt"/>
              </a:rPr>
              <a:t>in </a:t>
            </a:r>
            <a:r>
              <a:rPr lang="en-US" sz="1400" i="1" dirty="0" err="1">
                <a:solidFill>
                  <a:srgbClr val="00B050"/>
                </a:solidFill>
                <a:latin typeface="+mj-lt"/>
              </a:rPr>
              <a:t>silico</a:t>
            </a:r>
            <a:endParaRPr lang="ru-RU" sz="1400" i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12290" name="Picture 2" descr="http://biomolecula.ru/includes/doc_photo.php?view=10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20" y="2475592"/>
            <a:ext cx="1440000" cy="104400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biomolecula.ru/includes/doc_photo.php?view=10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20" y="3717032"/>
            <a:ext cx="1440000" cy="144000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75720" y="4202926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Пространственно-временное моделирование в биологии</a:t>
            </a:r>
            <a:endParaRPr lang="ru-RU" sz="1400" i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12294" name="Picture 6" descr="http://biomolecula.ru/includes/doc_photo.php?view=99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06" y="5445224"/>
            <a:ext cx="1440000" cy="108000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75720" y="6002004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Липидный фундамент жизни</a:t>
            </a:r>
            <a:endParaRPr lang="ru-RU" sz="1400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4422" y="2565486"/>
            <a:ext cx="2210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Компьютерные игры в молекулярную биофизику биологических мембран</a:t>
            </a:r>
          </a:p>
        </p:txBody>
      </p:sp>
      <p:pic>
        <p:nvPicPr>
          <p:cNvPr id="12296" name="Picture 8" descr="http://biomolecula.ru/includes/doc_photo.php?view=7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399254"/>
            <a:ext cx="1440000" cy="108000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://biomolecula.ru/includes/doc_photo.php?view=88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3706585"/>
            <a:ext cx="1440000" cy="1440000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774422" y="4407921"/>
            <a:ext cx="2210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+mj-lt"/>
              </a:rPr>
              <a:t>Рецептор “нетрадиционной ориентации”</a:t>
            </a:r>
          </a:p>
        </p:txBody>
      </p:sp>
      <p:pic>
        <p:nvPicPr>
          <p:cNvPr id="12300" name="Picture 12" descr="http://biomolecula.ru/includes/doc_photo.php?view=83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0"/>
          <a:stretch/>
        </p:blipFill>
        <p:spPr bwMode="auto">
          <a:xfrm>
            <a:off x="6312024" y="5301209"/>
            <a:ext cx="1440000" cy="1406267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774422" y="6018682"/>
            <a:ext cx="2210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rgbClr val="00B050"/>
                </a:solidFill>
                <a:latin typeface="+mj-lt"/>
              </a:rPr>
              <a:t>Биохакеры</a:t>
            </a:r>
            <a:r>
              <a:rPr lang="ru-RU" sz="1400" dirty="0">
                <a:solidFill>
                  <a:srgbClr val="00B050"/>
                </a:solidFill>
                <a:latin typeface="+mj-lt"/>
              </a:rPr>
              <a:t>: молекулярная биология в стиле «сделай сам»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642F071-DA30-43AD-AFC0-258A56DB7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0" y="421509"/>
            <a:ext cx="8300783" cy="12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6" grpId="0"/>
      <p:bldP spid="19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6"/>
          <p:cNvSpPr txBox="1">
            <a:spLocks noChangeArrowheads="1"/>
          </p:cNvSpPr>
          <p:nvPr/>
        </p:nvSpPr>
        <p:spPr bwMode="auto">
          <a:xfrm>
            <a:off x="1992313" y="287338"/>
            <a:ext cx="813613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ru-RU" sz="3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n-cs"/>
              </a:rPr>
              <a:t>Спасибо за внимание!</a:t>
            </a:r>
            <a:endParaRPr lang="en-US" sz="30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03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" y="-327548"/>
            <a:ext cx="12633526" cy="7588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82FCE-C7B4-408E-8E31-FD4F34F3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+mj-lt"/>
              <a:buAutoNum type="arabicPeriod"/>
              <a:defRPr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Молекулярное моделирование: галопом по Европам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Розеттский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камень»: эволюционно-физический подход к предсказанию структуры белков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«Молекулярный микроскоп»: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энигма молекулярной динамики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Примеры: драг-дизайн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46" y="3466687"/>
            <a:ext cx="3532948" cy="35329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2316">
            <a:off x="1243243" y="3642759"/>
            <a:ext cx="9318627" cy="646479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TextBox 4"/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5EBC1027-6B8A-4623-8F59-D5B766D23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i="1" dirty="0">
                <a:latin typeface="+mn-lt"/>
              </a:rPr>
              <a:t>In silico </a:t>
            </a:r>
            <a:r>
              <a:rPr lang="ru-RU" sz="2400" dirty="0">
                <a:latin typeface="+mn-lt"/>
              </a:rPr>
              <a:t>(от </a:t>
            </a:r>
            <a:r>
              <a:rPr lang="en-US" sz="2400" dirty="0">
                <a:latin typeface="+mn-lt"/>
              </a:rPr>
              <a:t>in silicon</a:t>
            </a:r>
            <a:r>
              <a:rPr lang="ru-RU" sz="2400" dirty="0">
                <a:latin typeface="+mn-lt"/>
              </a:rPr>
              <a:t>)</a:t>
            </a:r>
            <a:r>
              <a:rPr lang="en-US" sz="2400" dirty="0">
                <a:latin typeface="+mn-lt"/>
              </a:rPr>
              <a:t> — </a:t>
            </a:r>
            <a:r>
              <a:rPr lang="ru-RU" sz="2400" dirty="0">
                <a:latin typeface="+mn-lt"/>
              </a:rPr>
              <a:t>новый латинизм, расширяющий методологию биологического эксперимента за пределы </a:t>
            </a:r>
            <a:r>
              <a:rPr lang="en-US" sz="2400" i="1" dirty="0">
                <a:latin typeface="+mn-lt"/>
              </a:rPr>
              <a:t>in vivo</a:t>
            </a:r>
            <a:r>
              <a:rPr lang="en-US" sz="2400" dirty="0">
                <a:latin typeface="+mn-lt"/>
              </a:rPr>
              <a:t> (</a:t>
            </a:r>
            <a:r>
              <a:rPr lang="ru-RU" sz="2400" dirty="0">
                <a:latin typeface="+mn-lt"/>
              </a:rPr>
              <a:t>«в живом»</a:t>
            </a:r>
            <a:r>
              <a:rPr lang="en-US" sz="2400" dirty="0">
                <a:latin typeface="+mn-lt"/>
              </a:rPr>
              <a:t>) </a:t>
            </a:r>
            <a:r>
              <a:rPr lang="ru-RU" sz="2400" dirty="0">
                <a:latin typeface="+mn-lt"/>
              </a:rPr>
              <a:t>и </a:t>
            </a:r>
            <a:r>
              <a:rPr lang="en-US" sz="2400" i="1" dirty="0">
                <a:latin typeface="+mn-lt"/>
              </a:rPr>
              <a:t>in vitro</a:t>
            </a:r>
            <a:r>
              <a:rPr lang="ru-RU" sz="2400" i="1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(«в стекле»)</a:t>
            </a:r>
            <a:endParaRPr lang="en-US" sz="24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>
                <a:latin typeface="+mn-lt"/>
              </a:rPr>
              <a:t>Полностью компьютерный, но достоверный эксперимент</a:t>
            </a:r>
            <a:endParaRPr lang="en-US" sz="2400" dirty="0">
              <a:latin typeface="+mn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2400" dirty="0" err="1">
                <a:latin typeface="+mn-lt"/>
              </a:rPr>
              <a:t>Многоуровневневость</a:t>
            </a:r>
            <a:r>
              <a:rPr lang="ru-RU" sz="2400" dirty="0">
                <a:latin typeface="+mn-lt"/>
              </a:rPr>
              <a:t> моделирования: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sz="2400" dirty="0">
                <a:latin typeface="+mn-lt"/>
              </a:rPr>
              <a:t>поведение отдельных молекул,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sz="2400" dirty="0">
                <a:latin typeface="+mn-lt"/>
              </a:rPr>
              <a:t>биохимических процессов,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sz="2400" dirty="0">
                <a:latin typeface="+mn-lt"/>
              </a:rPr>
              <a:t>отдельных физиологических систем 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ru-RU" sz="2400" dirty="0">
                <a:latin typeface="+mn-lt"/>
              </a:rPr>
              <a:t>популяций и экосистем.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5667F47-E39A-4DFA-8A25-AA8B4D05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«Кремниевый» эксперимент</a:t>
            </a:r>
          </a:p>
        </p:txBody>
      </p:sp>
    </p:spTree>
    <p:extLst>
      <p:ext uri="{BB962C8B-B14F-4D97-AF65-F5344CB8AC3E}">
        <p14:creationId xmlns:p14="http://schemas.microsoft.com/office/powerpoint/2010/main" val="66182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43794" y="3068639"/>
            <a:ext cx="2303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600" dirty="0">
                <a:latin typeface="+mj-lt"/>
              </a:rPr>
              <a:t>1. Методы эмпирических силовых полей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503712" y="3062288"/>
            <a:ext cx="22320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600" dirty="0">
                <a:latin typeface="+mj-lt"/>
              </a:rPr>
              <a:t>2. </a:t>
            </a:r>
            <a:r>
              <a:rPr lang="ru-RU" sz="1600" dirty="0" err="1">
                <a:latin typeface="+mj-lt"/>
              </a:rPr>
              <a:t>Биоинформатика</a:t>
            </a:r>
            <a:endParaRPr lang="ru-RU" sz="1600" dirty="0">
              <a:latin typeface="+mj-lt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67438" y="3068639"/>
            <a:ext cx="20875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600" dirty="0">
                <a:latin typeface="+mj-lt"/>
              </a:rPr>
              <a:t>3. Моделирование на основе гомологии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8615163" y="3068639"/>
            <a:ext cx="20875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600" dirty="0">
                <a:latin typeface="+mj-lt"/>
              </a:rPr>
              <a:t>4. Молекулярный </a:t>
            </a:r>
            <a:r>
              <a:rPr lang="ru-RU" sz="1600" dirty="0" err="1">
                <a:latin typeface="+mj-lt"/>
              </a:rPr>
              <a:t>докинг</a:t>
            </a:r>
            <a:endParaRPr lang="ru-RU" sz="1600" dirty="0">
              <a:latin typeface="+mj-lt"/>
            </a:endParaRPr>
          </a:p>
        </p:txBody>
      </p:sp>
      <p:pic>
        <p:nvPicPr>
          <p:cNvPr id="9" name="Picture 11" descr="jalview_FY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12" y="4078288"/>
            <a:ext cx="1897063" cy="2303462"/>
          </a:xfrm>
          <a:prstGeom prst="rect">
            <a:avLst/>
          </a:prstGeom>
          <a:noFill/>
          <a:ln w="9525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doc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89" y="4076700"/>
            <a:ext cx="2808287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1f88-3dribb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4" y="4076700"/>
            <a:ext cx="1641475" cy="2305050"/>
          </a:xfrm>
          <a:prstGeom prst="rect">
            <a:avLst/>
          </a:prstGeom>
          <a:noFill/>
          <a:ln w="9525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dhf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149725"/>
            <a:ext cx="2232025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795638" y="2764714"/>
            <a:ext cx="266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1600" dirty="0">
                <a:solidFill>
                  <a:srgbClr val="7030A0"/>
                </a:solidFill>
                <a:latin typeface="+mj-lt"/>
              </a:rPr>
              <a:t>0. Квантовая механика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2F770-2205-432D-A039-9ECF6694CE27}"/>
              </a:ext>
            </a:extLst>
          </p:cNvPr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16" name="Объект 15">
            <a:extLst>
              <a:ext uri="{FF2B5EF4-FFF2-40B4-BE49-F238E27FC236}">
                <a16:creationId xmlns:a16="http://schemas.microsoft.com/office/drawing/2014/main" id="{AAA94134-D9F9-4A02-ACF4-079E527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/>
              <a:t>вычислительные методы, позволяющие с разной степенью физической корректности на атомарном уровне изучать молекулярные системы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2EECB61-9467-41DC-A471-BB7064F7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Молекулярное моделирование —</a:t>
            </a:r>
          </a:p>
        </p:txBody>
      </p:sp>
    </p:spTree>
    <p:extLst>
      <p:ext uri="{BB962C8B-B14F-4D97-AF65-F5344CB8AC3E}">
        <p14:creationId xmlns:p14="http://schemas.microsoft.com/office/powerpoint/2010/main" val="323244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26184" y="1158921"/>
            <a:ext cx="6041816" cy="205405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ru-RU" sz="2400" dirty="0"/>
              <a:t>Квантово-механическая система рассматривается в приближении классической (Ньютоновской) физики:</a:t>
            </a:r>
          </a:p>
          <a:p>
            <a:pPr marL="0" indent="0" eaLnBrk="1" hangingPunct="1">
              <a:buNone/>
            </a:pPr>
            <a:endParaRPr lang="ru-RU" sz="2400" dirty="0"/>
          </a:p>
          <a:p>
            <a:pPr marL="0" indent="0" eaLnBrk="1" hangingPunct="1">
              <a:buNone/>
            </a:pPr>
            <a:endParaRPr lang="ru-RU" sz="2400" dirty="0"/>
          </a:p>
          <a:p>
            <a:pPr marL="0" indent="0" eaLnBrk="1" hangingPunct="1">
              <a:buNone/>
            </a:pPr>
            <a:r>
              <a:rPr lang="ru-RU" sz="2000" dirty="0"/>
              <a:t>Взаимодействие между атомами описывается суммой термов потенциальной энергии</a:t>
            </a:r>
            <a:r>
              <a:rPr lang="en-US" sz="2000" dirty="0"/>
              <a:t>:</a:t>
            </a:r>
            <a:endParaRPr lang="ru-RU" sz="2000" dirty="0"/>
          </a:p>
          <a:p>
            <a:pPr marL="0" indent="0" eaLnBrk="1" hangingPunct="1">
              <a:buNone/>
            </a:pPr>
            <a:r>
              <a:rPr lang="en-US" sz="2000" i="1" dirty="0"/>
              <a:t>U</a:t>
            </a:r>
            <a:r>
              <a:rPr lang="ru-RU" sz="2000" baseline="-25000" dirty="0"/>
              <a:t>общ</a:t>
            </a:r>
            <a:r>
              <a:rPr lang="en-US" sz="2000" dirty="0"/>
              <a:t> = </a:t>
            </a:r>
            <a:r>
              <a:rPr lang="en-US" sz="2000" i="1" dirty="0"/>
              <a:t>U</a:t>
            </a:r>
            <a:r>
              <a:rPr lang="ru-RU" sz="2000" baseline="-25000" dirty="0" err="1"/>
              <a:t>валентн</a:t>
            </a:r>
            <a:r>
              <a:rPr lang="en-US" sz="2000" dirty="0"/>
              <a:t> + </a:t>
            </a:r>
            <a:r>
              <a:rPr lang="en-US" sz="2000" i="1" dirty="0"/>
              <a:t>U</a:t>
            </a:r>
            <a:r>
              <a:rPr lang="ru-RU" sz="2000" baseline="-25000" dirty="0" err="1"/>
              <a:t>невалентн</a:t>
            </a:r>
            <a:r>
              <a:rPr lang="en-US" sz="2000" dirty="0"/>
              <a:t>,</a:t>
            </a:r>
          </a:p>
          <a:p>
            <a:pPr marL="0" indent="0" eaLnBrk="1" hangingPunct="1">
              <a:buNone/>
            </a:pPr>
            <a:r>
              <a:rPr lang="en-US" sz="2000" i="1" dirty="0"/>
              <a:t>U</a:t>
            </a:r>
            <a:r>
              <a:rPr lang="ru-RU" sz="2000" baseline="-25000" dirty="0" err="1"/>
              <a:t>валентн</a:t>
            </a:r>
            <a:r>
              <a:rPr lang="en-US" sz="2000" dirty="0"/>
              <a:t> = </a:t>
            </a:r>
            <a:r>
              <a:rPr lang="en-US" sz="2000" i="1" dirty="0" err="1">
                <a:solidFill>
                  <a:srgbClr val="C00000"/>
                </a:solidFill>
              </a:rPr>
              <a:t>U</a:t>
            </a:r>
            <a:r>
              <a:rPr lang="en-US" sz="2000" baseline="-25000" dirty="0" err="1">
                <a:solidFill>
                  <a:srgbClr val="C00000"/>
                </a:solidFill>
              </a:rPr>
              <a:t>bond</a:t>
            </a:r>
            <a:r>
              <a:rPr lang="en-US" sz="2000" dirty="0"/>
              <a:t> + </a:t>
            </a:r>
            <a:r>
              <a:rPr lang="en-US" sz="2000" i="1" dirty="0" err="1">
                <a:solidFill>
                  <a:srgbClr val="C00000"/>
                </a:solidFill>
              </a:rPr>
              <a:t>U</a:t>
            </a:r>
            <a:r>
              <a:rPr lang="en-US" sz="2000" baseline="-25000" dirty="0" err="1">
                <a:solidFill>
                  <a:srgbClr val="C00000"/>
                </a:solidFill>
              </a:rPr>
              <a:t>angle</a:t>
            </a:r>
            <a:r>
              <a:rPr lang="en-US" sz="2000" dirty="0"/>
              <a:t> + </a:t>
            </a:r>
            <a:r>
              <a:rPr lang="en-US" sz="2000" i="1" dirty="0" err="1">
                <a:solidFill>
                  <a:srgbClr val="0070C0"/>
                </a:solidFill>
              </a:rPr>
              <a:t>U</a:t>
            </a:r>
            <a:r>
              <a:rPr lang="en-US" sz="2000" baseline="-25000" dirty="0" err="1">
                <a:solidFill>
                  <a:srgbClr val="0070C0"/>
                </a:solidFill>
              </a:rPr>
              <a:t>torsion</a:t>
            </a:r>
            <a:r>
              <a:rPr lang="en-US" sz="2000" dirty="0"/>
              <a:t>,</a:t>
            </a:r>
          </a:p>
          <a:p>
            <a:pPr marL="0" indent="0" eaLnBrk="1" hangingPunct="1">
              <a:buNone/>
            </a:pPr>
            <a:r>
              <a:rPr lang="en-US" sz="2000" i="1" dirty="0"/>
              <a:t>U</a:t>
            </a:r>
            <a:r>
              <a:rPr lang="ru-RU" sz="2000" baseline="-25000" dirty="0" err="1"/>
              <a:t>невалентн</a:t>
            </a:r>
            <a:r>
              <a:rPr lang="en-US" sz="2000" dirty="0"/>
              <a:t> = </a:t>
            </a:r>
            <a:r>
              <a:rPr lang="en-US" sz="2000" i="1" dirty="0" err="1">
                <a:solidFill>
                  <a:srgbClr val="00B050"/>
                </a:solidFill>
              </a:rPr>
              <a:t>U</a:t>
            </a:r>
            <a:r>
              <a:rPr lang="en-US" sz="2000" baseline="-25000" dirty="0" err="1">
                <a:solidFill>
                  <a:srgbClr val="00B050"/>
                </a:solidFill>
              </a:rPr>
              <a:t>vdW</a:t>
            </a:r>
            <a:r>
              <a:rPr lang="en-US" sz="2000" dirty="0"/>
              <a:t> + </a:t>
            </a:r>
            <a:r>
              <a:rPr lang="en-US" sz="2000" i="1" dirty="0" err="1">
                <a:solidFill>
                  <a:schemeClr val="accent5">
                    <a:lumMod val="50000"/>
                  </a:schemeClr>
                </a:solidFill>
              </a:rPr>
              <a:t>U</a:t>
            </a:r>
            <a:r>
              <a:rPr lang="en-US" sz="2000" baseline="-25000" dirty="0" err="1">
                <a:solidFill>
                  <a:schemeClr val="accent5">
                    <a:lumMod val="50000"/>
                  </a:schemeClr>
                </a:solidFill>
              </a:rPr>
              <a:t>coulomb</a:t>
            </a:r>
            <a:r>
              <a:rPr lang="en-US" sz="2000" dirty="0"/>
              <a:t> + </a:t>
            </a:r>
            <a:r>
              <a:rPr lang="en-US" sz="2000" i="1" dirty="0" err="1"/>
              <a:t>U</a:t>
            </a:r>
            <a:r>
              <a:rPr lang="en-US" sz="2000" baseline="-25000" dirty="0" err="1"/>
              <a:t>hbond</a:t>
            </a:r>
            <a:endParaRPr lang="ru-RU" sz="2000" baseline="-25000" dirty="0"/>
          </a:p>
        </p:txBody>
      </p:sp>
      <p:pic>
        <p:nvPicPr>
          <p:cNvPr id="5" name="Picture 5" descr="molecu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83" y="1297651"/>
            <a:ext cx="31670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24000" y="303478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76509"/>
              </p:ext>
            </p:extLst>
          </p:nvPr>
        </p:nvGraphicFramePr>
        <p:xfrm>
          <a:off x="5303912" y="2276872"/>
          <a:ext cx="252095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3" imgW="1257300" imgH="457200" progId="Equation.3">
                  <p:embed/>
                </p:oleObj>
              </mc:Choice>
              <mc:Fallback>
                <p:oleObj name="Формула" r:id="rId3" imgW="1257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3912" y="2276872"/>
                        <a:ext cx="2520950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2742" y="3034784"/>
                <a:ext cx="3680805" cy="279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𝑏𝑜𝑛𝑑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𝑖𝑗</m:t>
                              </m:r>
                            </m:sub>
                            <m:sup/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0,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𝑖𝑗</m:t>
                              </m:r>
                            </m:sub>
                            <m:sup/>
                          </m:sSub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𝑎𝑛𝑔𝑙𝑒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C00000"/>
                            </a:solidFill>
                            <a:latin typeface="Cambria Math"/>
                          </a:rPr>
                          <m:t>α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𝑖𝑗</m:t>
                            </m:r>
                          </m:sub>
                          <m:sup/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0,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𝑖𝑗</m:t>
                            </m:r>
                          </m:sub>
                          <m:sup/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𝑡𝑜𝑟𝑠𝑖𝑜𝑛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𝑖𝑗𝑘𝑙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l-GR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𝜑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𝑑𝑣𝑊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/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12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/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6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𝑐𝑜𝑢𝑙𝑜𝑚𝑏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/>
                        </a:rPr>
                        <m:t>𝑘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42" y="3034784"/>
                <a:ext cx="3680805" cy="27994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/>
          <p:cNvCxnSpPr/>
          <p:nvPr/>
        </p:nvCxnSpPr>
        <p:spPr>
          <a:xfrm>
            <a:off x="4582643" y="5465957"/>
            <a:ext cx="0" cy="1058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582644" y="6524625"/>
            <a:ext cx="1151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олилиния 18"/>
          <p:cNvSpPr/>
          <p:nvPr/>
        </p:nvSpPr>
        <p:spPr>
          <a:xfrm>
            <a:off x="4659009" y="5539564"/>
            <a:ext cx="652828" cy="925037"/>
          </a:xfrm>
          <a:custGeom>
            <a:avLst/>
            <a:gdLst>
              <a:gd name="connsiteX0" fmla="*/ 0 w 425303"/>
              <a:gd name="connsiteY0" fmla="*/ 111745 h 1036782"/>
              <a:gd name="connsiteX1" fmla="*/ 180754 w 425303"/>
              <a:gd name="connsiteY1" fmla="*/ 1036777 h 1036782"/>
              <a:gd name="connsiteX2" fmla="*/ 361507 w 425303"/>
              <a:gd name="connsiteY2" fmla="*/ 101112 h 1036782"/>
              <a:gd name="connsiteX3" fmla="*/ 425303 w 425303"/>
              <a:gd name="connsiteY3" fmla="*/ 69215 h 1036782"/>
              <a:gd name="connsiteX0" fmla="*/ 0 w 361507"/>
              <a:gd name="connsiteY0" fmla="*/ 10633 h 935670"/>
              <a:gd name="connsiteX1" fmla="*/ 180754 w 361507"/>
              <a:gd name="connsiteY1" fmla="*/ 935665 h 935670"/>
              <a:gd name="connsiteX2" fmla="*/ 361507 w 361507"/>
              <a:gd name="connsiteY2" fmla="*/ 0 h 935670"/>
              <a:gd name="connsiteX0" fmla="*/ 0 w 431841"/>
              <a:gd name="connsiteY0" fmla="*/ 0 h 925113"/>
              <a:gd name="connsiteX1" fmla="*/ 180754 w 431841"/>
              <a:gd name="connsiteY1" fmla="*/ 925032 h 925113"/>
              <a:gd name="connsiteX2" fmla="*/ 431841 w 431841"/>
              <a:gd name="connsiteY2" fmla="*/ 53162 h 925113"/>
              <a:gd name="connsiteX0" fmla="*/ 0 w 431841"/>
              <a:gd name="connsiteY0" fmla="*/ 0 h 925165"/>
              <a:gd name="connsiteX1" fmla="*/ 180754 w 431841"/>
              <a:gd name="connsiteY1" fmla="*/ 925032 h 925165"/>
              <a:gd name="connsiteX2" fmla="*/ 431841 w 431841"/>
              <a:gd name="connsiteY2" fmla="*/ 53162 h 925165"/>
              <a:gd name="connsiteX0" fmla="*/ 0 w 431841"/>
              <a:gd name="connsiteY0" fmla="*/ 0 h 925165"/>
              <a:gd name="connsiteX1" fmla="*/ 222955 w 431841"/>
              <a:gd name="connsiteY1" fmla="*/ 925032 h 925165"/>
              <a:gd name="connsiteX2" fmla="*/ 431841 w 431841"/>
              <a:gd name="connsiteY2" fmla="*/ 53162 h 925165"/>
              <a:gd name="connsiteX0" fmla="*/ 0 w 431841"/>
              <a:gd name="connsiteY0" fmla="*/ 0 h 925037"/>
              <a:gd name="connsiteX1" fmla="*/ 222955 w 431841"/>
              <a:gd name="connsiteY1" fmla="*/ 925032 h 925037"/>
              <a:gd name="connsiteX2" fmla="*/ 431841 w 431841"/>
              <a:gd name="connsiteY2" fmla="*/ 53162 h 92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841" h="925037">
                <a:moveTo>
                  <a:pt x="0" y="0"/>
                </a:moveTo>
                <a:cubicBezTo>
                  <a:pt x="60251" y="463402"/>
                  <a:pt x="59548" y="926804"/>
                  <a:pt x="222955" y="925032"/>
                </a:cubicBezTo>
                <a:cubicBezTo>
                  <a:pt x="386362" y="923260"/>
                  <a:pt x="384050" y="501501"/>
                  <a:pt x="431841" y="53162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6022034" y="5465957"/>
            <a:ext cx="0" cy="1058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6022035" y="6524625"/>
            <a:ext cx="1151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олилиния 22"/>
          <p:cNvSpPr/>
          <p:nvPr/>
        </p:nvSpPr>
        <p:spPr>
          <a:xfrm>
            <a:off x="5988079" y="5571448"/>
            <a:ext cx="946298" cy="893149"/>
          </a:xfrm>
          <a:custGeom>
            <a:avLst/>
            <a:gdLst>
              <a:gd name="connsiteX0" fmla="*/ 0 w 1241423"/>
              <a:gd name="connsiteY0" fmla="*/ 871882 h 964035"/>
              <a:gd name="connsiteX1" fmla="*/ 53163 w 1241423"/>
              <a:gd name="connsiteY1" fmla="*/ 882515 h 964035"/>
              <a:gd name="connsiteX2" fmla="*/ 212651 w 1241423"/>
              <a:gd name="connsiteY2" fmla="*/ 12 h 964035"/>
              <a:gd name="connsiteX3" fmla="*/ 340242 w 1241423"/>
              <a:gd name="connsiteY3" fmla="*/ 903780 h 964035"/>
              <a:gd name="connsiteX4" fmla="*/ 616689 w 1241423"/>
              <a:gd name="connsiteY4" fmla="*/ 53175 h 964035"/>
              <a:gd name="connsiteX5" fmla="*/ 946298 w 1241423"/>
              <a:gd name="connsiteY5" fmla="*/ 861250 h 964035"/>
              <a:gd name="connsiteX6" fmla="*/ 1212112 w 1241423"/>
              <a:gd name="connsiteY6" fmla="*/ 839985 h 964035"/>
              <a:gd name="connsiteX7" fmla="*/ 1222744 w 1241423"/>
              <a:gd name="connsiteY7" fmla="*/ 669864 h 964035"/>
              <a:gd name="connsiteX0" fmla="*/ 0 w 1212112"/>
              <a:gd name="connsiteY0" fmla="*/ 871882 h 964035"/>
              <a:gd name="connsiteX1" fmla="*/ 53163 w 1212112"/>
              <a:gd name="connsiteY1" fmla="*/ 882515 h 964035"/>
              <a:gd name="connsiteX2" fmla="*/ 212651 w 1212112"/>
              <a:gd name="connsiteY2" fmla="*/ 12 h 964035"/>
              <a:gd name="connsiteX3" fmla="*/ 340242 w 1212112"/>
              <a:gd name="connsiteY3" fmla="*/ 903780 h 964035"/>
              <a:gd name="connsiteX4" fmla="*/ 616689 w 1212112"/>
              <a:gd name="connsiteY4" fmla="*/ 53175 h 964035"/>
              <a:gd name="connsiteX5" fmla="*/ 946298 w 1212112"/>
              <a:gd name="connsiteY5" fmla="*/ 861250 h 964035"/>
              <a:gd name="connsiteX6" fmla="*/ 1212112 w 1212112"/>
              <a:gd name="connsiteY6" fmla="*/ 839985 h 964035"/>
              <a:gd name="connsiteX0" fmla="*/ 0 w 946298"/>
              <a:gd name="connsiteY0" fmla="*/ 871882 h 964035"/>
              <a:gd name="connsiteX1" fmla="*/ 53163 w 946298"/>
              <a:gd name="connsiteY1" fmla="*/ 882515 h 964035"/>
              <a:gd name="connsiteX2" fmla="*/ 212651 w 946298"/>
              <a:gd name="connsiteY2" fmla="*/ 12 h 964035"/>
              <a:gd name="connsiteX3" fmla="*/ 340242 w 946298"/>
              <a:gd name="connsiteY3" fmla="*/ 903780 h 964035"/>
              <a:gd name="connsiteX4" fmla="*/ 616689 w 946298"/>
              <a:gd name="connsiteY4" fmla="*/ 53175 h 964035"/>
              <a:gd name="connsiteX5" fmla="*/ 946298 w 946298"/>
              <a:gd name="connsiteY5" fmla="*/ 861250 h 964035"/>
              <a:gd name="connsiteX0" fmla="*/ 0 w 946298"/>
              <a:gd name="connsiteY0" fmla="*/ 871898 h 957454"/>
              <a:gd name="connsiteX1" fmla="*/ 138224 w 946298"/>
              <a:gd name="connsiteY1" fmla="*/ 871898 h 957454"/>
              <a:gd name="connsiteX2" fmla="*/ 212651 w 946298"/>
              <a:gd name="connsiteY2" fmla="*/ 28 h 957454"/>
              <a:gd name="connsiteX3" fmla="*/ 340242 w 946298"/>
              <a:gd name="connsiteY3" fmla="*/ 903796 h 957454"/>
              <a:gd name="connsiteX4" fmla="*/ 616689 w 946298"/>
              <a:gd name="connsiteY4" fmla="*/ 53191 h 957454"/>
              <a:gd name="connsiteX5" fmla="*/ 946298 w 946298"/>
              <a:gd name="connsiteY5" fmla="*/ 861266 h 957454"/>
              <a:gd name="connsiteX0" fmla="*/ 0 w 946298"/>
              <a:gd name="connsiteY0" fmla="*/ 871900 h 903866"/>
              <a:gd name="connsiteX1" fmla="*/ 212651 w 946298"/>
              <a:gd name="connsiteY1" fmla="*/ 30 h 903866"/>
              <a:gd name="connsiteX2" fmla="*/ 340242 w 946298"/>
              <a:gd name="connsiteY2" fmla="*/ 903798 h 903866"/>
              <a:gd name="connsiteX3" fmla="*/ 616689 w 946298"/>
              <a:gd name="connsiteY3" fmla="*/ 53193 h 903866"/>
              <a:gd name="connsiteX4" fmla="*/ 946298 w 946298"/>
              <a:gd name="connsiteY4" fmla="*/ 861268 h 903866"/>
              <a:gd name="connsiteX0" fmla="*/ 0 w 946298"/>
              <a:gd name="connsiteY0" fmla="*/ 871900 h 903800"/>
              <a:gd name="connsiteX1" fmla="*/ 212651 w 946298"/>
              <a:gd name="connsiteY1" fmla="*/ 30 h 903800"/>
              <a:gd name="connsiteX2" fmla="*/ 340242 w 946298"/>
              <a:gd name="connsiteY2" fmla="*/ 903798 h 903800"/>
              <a:gd name="connsiteX3" fmla="*/ 659219 w 946298"/>
              <a:gd name="connsiteY3" fmla="*/ 10662 h 903800"/>
              <a:gd name="connsiteX4" fmla="*/ 946298 w 946298"/>
              <a:gd name="connsiteY4" fmla="*/ 861268 h 903800"/>
              <a:gd name="connsiteX0" fmla="*/ 0 w 946298"/>
              <a:gd name="connsiteY0" fmla="*/ 871884 h 893151"/>
              <a:gd name="connsiteX1" fmla="*/ 212651 w 946298"/>
              <a:gd name="connsiteY1" fmla="*/ 14 h 893151"/>
              <a:gd name="connsiteX2" fmla="*/ 414670 w 946298"/>
              <a:gd name="connsiteY2" fmla="*/ 893149 h 893151"/>
              <a:gd name="connsiteX3" fmla="*/ 659219 w 946298"/>
              <a:gd name="connsiteY3" fmla="*/ 10646 h 893151"/>
              <a:gd name="connsiteX4" fmla="*/ 946298 w 946298"/>
              <a:gd name="connsiteY4" fmla="*/ 861252 h 893151"/>
              <a:gd name="connsiteX0" fmla="*/ 0 w 946298"/>
              <a:gd name="connsiteY0" fmla="*/ 871882 h 893149"/>
              <a:gd name="connsiteX1" fmla="*/ 212651 w 946298"/>
              <a:gd name="connsiteY1" fmla="*/ 12 h 893149"/>
              <a:gd name="connsiteX2" fmla="*/ 414670 w 946298"/>
              <a:gd name="connsiteY2" fmla="*/ 893147 h 893149"/>
              <a:gd name="connsiteX3" fmla="*/ 659219 w 946298"/>
              <a:gd name="connsiteY3" fmla="*/ 10644 h 893149"/>
              <a:gd name="connsiteX4" fmla="*/ 946298 w 946298"/>
              <a:gd name="connsiteY4" fmla="*/ 861250 h 893149"/>
              <a:gd name="connsiteX0" fmla="*/ 0 w 946298"/>
              <a:gd name="connsiteY0" fmla="*/ 871882 h 893149"/>
              <a:gd name="connsiteX1" fmla="*/ 212651 w 946298"/>
              <a:gd name="connsiteY1" fmla="*/ 12 h 893149"/>
              <a:gd name="connsiteX2" fmla="*/ 414670 w 946298"/>
              <a:gd name="connsiteY2" fmla="*/ 893147 h 893149"/>
              <a:gd name="connsiteX3" fmla="*/ 659219 w 946298"/>
              <a:gd name="connsiteY3" fmla="*/ 10644 h 893149"/>
              <a:gd name="connsiteX4" fmla="*/ 946298 w 946298"/>
              <a:gd name="connsiteY4" fmla="*/ 861250 h 893149"/>
              <a:gd name="connsiteX0" fmla="*/ 0 w 946298"/>
              <a:gd name="connsiteY0" fmla="*/ 871882 h 893149"/>
              <a:gd name="connsiteX1" fmla="*/ 212651 w 946298"/>
              <a:gd name="connsiteY1" fmla="*/ 12 h 893149"/>
              <a:gd name="connsiteX2" fmla="*/ 414670 w 946298"/>
              <a:gd name="connsiteY2" fmla="*/ 893147 h 893149"/>
              <a:gd name="connsiteX3" fmla="*/ 659219 w 946298"/>
              <a:gd name="connsiteY3" fmla="*/ 10644 h 893149"/>
              <a:gd name="connsiteX4" fmla="*/ 946298 w 946298"/>
              <a:gd name="connsiteY4" fmla="*/ 861250 h 89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298" h="893149">
                <a:moveTo>
                  <a:pt x="0" y="871882"/>
                </a:moveTo>
                <a:cubicBezTo>
                  <a:pt x="86832" y="849732"/>
                  <a:pt x="143539" y="-3532"/>
                  <a:pt x="212651" y="12"/>
                </a:cubicBezTo>
                <a:cubicBezTo>
                  <a:pt x="281763" y="3556"/>
                  <a:pt x="287079" y="891375"/>
                  <a:pt x="414670" y="893147"/>
                </a:cubicBezTo>
                <a:cubicBezTo>
                  <a:pt x="542261" y="894919"/>
                  <a:pt x="570614" y="15960"/>
                  <a:pt x="659219" y="10644"/>
                </a:cubicBezTo>
                <a:cubicBezTo>
                  <a:pt x="747824" y="5328"/>
                  <a:pt x="762000" y="857705"/>
                  <a:pt x="946298" y="861250"/>
                </a:cubicBezTo>
              </a:path>
            </a:pathLst>
          </a:custGeom>
          <a:ln>
            <a:solidFill>
              <a:srgbClr val="33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7463920" y="5466676"/>
            <a:ext cx="0" cy="1058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7463921" y="6165304"/>
            <a:ext cx="1151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олилиния 25"/>
          <p:cNvSpPr/>
          <p:nvPr/>
        </p:nvSpPr>
        <p:spPr>
          <a:xfrm>
            <a:off x="7530070" y="5518298"/>
            <a:ext cx="1145627" cy="988828"/>
          </a:xfrm>
          <a:custGeom>
            <a:avLst/>
            <a:gdLst>
              <a:gd name="connsiteX0" fmla="*/ 8647 w 1146330"/>
              <a:gd name="connsiteY0" fmla="*/ 0 h 1002693"/>
              <a:gd name="connsiteX1" fmla="*/ 19279 w 1146330"/>
              <a:gd name="connsiteY1" fmla="*/ 180753 h 1002693"/>
              <a:gd name="connsiteX2" fmla="*/ 178768 w 1146330"/>
              <a:gd name="connsiteY2" fmla="*/ 988828 h 1002693"/>
              <a:gd name="connsiteX3" fmla="*/ 997475 w 1146330"/>
              <a:gd name="connsiteY3" fmla="*/ 712381 h 1002693"/>
              <a:gd name="connsiteX4" fmla="*/ 997475 w 1146330"/>
              <a:gd name="connsiteY4" fmla="*/ 712381 h 1002693"/>
              <a:gd name="connsiteX5" fmla="*/ 1146330 w 1146330"/>
              <a:gd name="connsiteY5" fmla="*/ 691116 h 1002693"/>
              <a:gd name="connsiteX0" fmla="*/ 8647 w 1146330"/>
              <a:gd name="connsiteY0" fmla="*/ 0 h 1002693"/>
              <a:gd name="connsiteX1" fmla="*/ 19279 w 1146330"/>
              <a:gd name="connsiteY1" fmla="*/ 180753 h 1002693"/>
              <a:gd name="connsiteX2" fmla="*/ 178768 w 1146330"/>
              <a:gd name="connsiteY2" fmla="*/ 988828 h 1002693"/>
              <a:gd name="connsiteX3" fmla="*/ 997475 w 1146330"/>
              <a:gd name="connsiteY3" fmla="*/ 712381 h 1002693"/>
              <a:gd name="connsiteX4" fmla="*/ 1146330 w 1146330"/>
              <a:gd name="connsiteY4" fmla="*/ 691116 h 1002693"/>
              <a:gd name="connsiteX0" fmla="*/ 8647 w 1146330"/>
              <a:gd name="connsiteY0" fmla="*/ 0 h 1003084"/>
              <a:gd name="connsiteX1" fmla="*/ 19279 w 1146330"/>
              <a:gd name="connsiteY1" fmla="*/ 180753 h 1003084"/>
              <a:gd name="connsiteX2" fmla="*/ 178768 w 1146330"/>
              <a:gd name="connsiteY2" fmla="*/ 988828 h 1003084"/>
              <a:gd name="connsiteX3" fmla="*/ 1146330 w 1146330"/>
              <a:gd name="connsiteY3" fmla="*/ 691116 h 1003084"/>
              <a:gd name="connsiteX0" fmla="*/ 8647 w 1146330"/>
              <a:gd name="connsiteY0" fmla="*/ 0 h 1001405"/>
              <a:gd name="connsiteX1" fmla="*/ 19279 w 1146330"/>
              <a:gd name="connsiteY1" fmla="*/ 180753 h 1001405"/>
              <a:gd name="connsiteX2" fmla="*/ 178768 w 1146330"/>
              <a:gd name="connsiteY2" fmla="*/ 988828 h 1001405"/>
              <a:gd name="connsiteX3" fmla="*/ 1146330 w 1146330"/>
              <a:gd name="connsiteY3" fmla="*/ 691116 h 1001405"/>
              <a:gd name="connsiteX0" fmla="*/ 8647 w 1146330"/>
              <a:gd name="connsiteY0" fmla="*/ 0 h 988828"/>
              <a:gd name="connsiteX1" fmla="*/ 19279 w 1146330"/>
              <a:gd name="connsiteY1" fmla="*/ 180753 h 988828"/>
              <a:gd name="connsiteX2" fmla="*/ 178768 w 1146330"/>
              <a:gd name="connsiteY2" fmla="*/ 988828 h 988828"/>
              <a:gd name="connsiteX3" fmla="*/ 1146330 w 1146330"/>
              <a:gd name="connsiteY3" fmla="*/ 691116 h 988828"/>
              <a:gd name="connsiteX0" fmla="*/ 0 w 1137683"/>
              <a:gd name="connsiteY0" fmla="*/ 0 h 988828"/>
              <a:gd name="connsiteX1" fmla="*/ 170121 w 1137683"/>
              <a:gd name="connsiteY1" fmla="*/ 988828 h 988828"/>
              <a:gd name="connsiteX2" fmla="*/ 1137683 w 1137683"/>
              <a:gd name="connsiteY2" fmla="*/ 691116 h 988828"/>
              <a:gd name="connsiteX0" fmla="*/ 3249 w 1140932"/>
              <a:gd name="connsiteY0" fmla="*/ 0 h 988828"/>
              <a:gd name="connsiteX1" fmla="*/ 173370 w 1140932"/>
              <a:gd name="connsiteY1" fmla="*/ 988828 h 988828"/>
              <a:gd name="connsiteX2" fmla="*/ 1140932 w 1140932"/>
              <a:gd name="connsiteY2" fmla="*/ 691116 h 988828"/>
              <a:gd name="connsiteX0" fmla="*/ 8379 w 1146062"/>
              <a:gd name="connsiteY0" fmla="*/ 0 h 988828"/>
              <a:gd name="connsiteX1" fmla="*/ 178500 w 1146062"/>
              <a:gd name="connsiteY1" fmla="*/ 988828 h 988828"/>
              <a:gd name="connsiteX2" fmla="*/ 1146062 w 1146062"/>
              <a:gd name="connsiteY2" fmla="*/ 691116 h 988828"/>
              <a:gd name="connsiteX0" fmla="*/ 60048 w 1197731"/>
              <a:gd name="connsiteY0" fmla="*/ 0 h 988828"/>
              <a:gd name="connsiteX1" fmla="*/ 230169 w 1197731"/>
              <a:gd name="connsiteY1" fmla="*/ 988828 h 988828"/>
              <a:gd name="connsiteX2" fmla="*/ 1197731 w 1197731"/>
              <a:gd name="connsiteY2" fmla="*/ 691116 h 988828"/>
              <a:gd name="connsiteX0" fmla="*/ 7944 w 1145627"/>
              <a:gd name="connsiteY0" fmla="*/ 0 h 988828"/>
              <a:gd name="connsiteX1" fmla="*/ 178065 w 1145627"/>
              <a:gd name="connsiteY1" fmla="*/ 988828 h 988828"/>
              <a:gd name="connsiteX2" fmla="*/ 1145627 w 1145627"/>
              <a:gd name="connsiteY2" fmla="*/ 691116 h 988828"/>
              <a:gd name="connsiteX0" fmla="*/ 7944 w 1145627"/>
              <a:gd name="connsiteY0" fmla="*/ 0 h 988828"/>
              <a:gd name="connsiteX1" fmla="*/ 178065 w 1145627"/>
              <a:gd name="connsiteY1" fmla="*/ 988828 h 988828"/>
              <a:gd name="connsiteX2" fmla="*/ 1145627 w 1145627"/>
              <a:gd name="connsiteY2" fmla="*/ 691116 h 9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5627" h="988828">
                <a:moveTo>
                  <a:pt x="7944" y="0"/>
                </a:moveTo>
                <a:cubicBezTo>
                  <a:pt x="856" y="301699"/>
                  <a:pt x="-41674" y="988827"/>
                  <a:pt x="178065" y="988828"/>
                </a:cubicBezTo>
                <a:cubicBezTo>
                  <a:pt x="589190" y="988829"/>
                  <a:pt x="816461" y="699976"/>
                  <a:pt x="1145627" y="691116"/>
                </a:cubicBezTo>
              </a:path>
            </a:pathLst>
          </a:cu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9046370" y="5466676"/>
            <a:ext cx="0" cy="1058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9046371" y="6525344"/>
            <a:ext cx="11513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олилиния 28"/>
          <p:cNvSpPr/>
          <p:nvPr/>
        </p:nvSpPr>
        <p:spPr>
          <a:xfrm>
            <a:off x="9122266" y="5497034"/>
            <a:ext cx="1010093" cy="1010093"/>
          </a:xfrm>
          <a:custGeom>
            <a:avLst/>
            <a:gdLst>
              <a:gd name="connsiteX0" fmla="*/ 43863 w 1053956"/>
              <a:gd name="connsiteY0" fmla="*/ 0 h 1010093"/>
              <a:gd name="connsiteX1" fmla="*/ 118291 w 1053956"/>
              <a:gd name="connsiteY1" fmla="*/ 318976 h 1010093"/>
              <a:gd name="connsiteX2" fmla="*/ 1053956 w 1053956"/>
              <a:gd name="connsiteY2" fmla="*/ 1010093 h 1010093"/>
              <a:gd name="connsiteX0" fmla="*/ 0 w 1010093"/>
              <a:gd name="connsiteY0" fmla="*/ 0 h 1010093"/>
              <a:gd name="connsiteX1" fmla="*/ 1010093 w 1010093"/>
              <a:gd name="connsiteY1" fmla="*/ 1010093 h 1010093"/>
              <a:gd name="connsiteX0" fmla="*/ 0 w 1010093"/>
              <a:gd name="connsiteY0" fmla="*/ 0 h 1010093"/>
              <a:gd name="connsiteX1" fmla="*/ 1010093 w 1010093"/>
              <a:gd name="connsiteY1" fmla="*/ 1010093 h 1010093"/>
              <a:gd name="connsiteX0" fmla="*/ 0 w 1010093"/>
              <a:gd name="connsiteY0" fmla="*/ 0 h 1010093"/>
              <a:gd name="connsiteX1" fmla="*/ 1010093 w 1010093"/>
              <a:gd name="connsiteY1" fmla="*/ 1010093 h 101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0093" h="1010093">
                <a:moveTo>
                  <a:pt x="0" y="0"/>
                </a:moveTo>
                <a:cubicBezTo>
                  <a:pt x="7089" y="538717"/>
                  <a:pt x="3544" y="992372"/>
                  <a:pt x="1010093" y="1010093"/>
                </a:cubicBezTo>
              </a:path>
            </a:pathLst>
          </a:cu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E45C7F-D9A2-48D5-9832-A3923FFB84D4}"/>
              </a:ext>
            </a:extLst>
          </p:cNvPr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F53A8EBF-51C8-43C5-AF7A-94073AFA926F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Эмпирические силовые поля (ЭСП)</a:t>
            </a:r>
          </a:p>
        </p:txBody>
      </p:sp>
    </p:spTree>
    <p:extLst>
      <p:ext uri="{BB962C8B-B14F-4D97-AF65-F5344CB8AC3E}">
        <p14:creationId xmlns:p14="http://schemas.microsoft.com/office/powerpoint/2010/main" val="286201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23" grpId="0" animBg="1"/>
      <p:bldP spid="26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045647" y="2781871"/>
            <a:ext cx="4572000" cy="403187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[ NH2 ] </a:t>
            </a:r>
            <a:endParaRPr lang="ru-RU" sz="1600" dirty="0">
              <a:latin typeface="Consolas" pitchFamily="49" charset="0"/>
              <a:cs typeface="Consolas" pitchFamily="49" charset="0"/>
            </a:endParaRPr>
          </a:p>
          <a:p>
            <a:r>
              <a:rPr lang="ru-RU" sz="1200" dirty="0"/>
              <a:t>  </a:t>
            </a:r>
            <a:endParaRPr lang="en-US" sz="1200" dirty="0"/>
          </a:p>
          <a:p>
            <a:r>
              <a:rPr lang="pt-BR" sz="1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 atoms ]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	type	 </a:t>
            </a:r>
            <a:r>
              <a:rPr lang="pt-BR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mass	  </a:t>
            </a:r>
            <a:r>
              <a:rPr lang="pt-BR" sz="1200" dirty="0">
                <a:solidFill>
                  <a:srgbClr val="FFFF00"/>
                </a:solidFill>
                <a:latin typeface="Consolas" pitchFamily="49" charset="0"/>
                <a:cs typeface="Consolas" pitchFamily="49" charset="0"/>
              </a:rPr>
              <a:t>chrg</a:t>
            </a:r>
            <a:endParaRPr lang="ru-RU" sz="1200" dirty="0">
              <a:solidFill>
                <a:srgbClr val="FFFF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N	NT	14.00670	 −0.83	</a:t>
            </a: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H1	H	 1.00800	  0.415</a:t>
            </a: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H2	H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	 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1.00800	  0.415 </a:t>
            </a:r>
            <a:endParaRPr lang="ru-RU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 bonds ]		 </a:t>
            </a:r>
            <a:r>
              <a:rPr lang="pt-BR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pt-BR" sz="1200" baseline="-250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	  </a:t>
            </a:r>
            <a:r>
              <a:rPr lang="pt-BR" sz="1200" dirty="0">
                <a:solidFill>
                  <a:srgbClr val="FFFF00"/>
                </a:solidFill>
                <a:latin typeface="Consolas" pitchFamily="49" charset="0"/>
                <a:cs typeface="Consolas" pitchFamily="49" charset="0"/>
              </a:rPr>
              <a:t>k</a:t>
            </a:r>
            <a:endParaRPr lang="ru-RU" sz="1200" dirty="0">
              <a:solidFill>
                <a:srgbClr val="FFFF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N	H1	 0.1000	  1.8700e+07      </a:t>
            </a:r>
            <a:endParaRPr lang="ru-RU" sz="1200" dirty="0">
              <a:latin typeface="Consolas" pitchFamily="49" charset="0"/>
              <a:cs typeface="Consolas" pitchFamily="49" charset="0"/>
            </a:endParaRP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N	H2	 0.1000	  1.8700e+07         </a:t>
            </a:r>
            <a:endParaRPr lang="ru-RU" sz="1200" dirty="0">
              <a:latin typeface="Consolas" pitchFamily="49" charset="0"/>
              <a:cs typeface="Consolas" pitchFamily="49" charset="0"/>
            </a:endParaRP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-C	N	 0.1330	  1.0600e+07  </a:t>
            </a:r>
            <a:endParaRPr lang="ru-RU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 angles ]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	 </a:t>
            </a:r>
            <a:r>
              <a:rPr lang="el-GR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α</a:t>
            </a:r>
            <a:r>
              <a:rPr lang="pt-BR" sz="1200" baseline="-250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t-BR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	  </a:t>
            </a:r>
            <a:r>
              <a:rPr lang="pt-BR" sz="1200" dirty="0">
                <a:solidFill>
                  <a:srgbClr val="FFFF00"/>
                </a:solidFill>
                <a:latin typeface="Consolas" pitchFamily="49" charset="0"/>
                <a:cs typeface="Consolas" pitchFamily="49" charset="0"/>
              </a:rPr>
              <a:t>k</a:t>
            </a:r>
            <a:endParaRPr lang="ru-RU" sz="1200" dirty="0">
              <a:solidFill>
                <a:srgbClr val="FFFF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-O -C N	          124.000	502.080 </a:t>
            </a:r>
            <a:endParaRPr lang="ru-RU" sz="1200" dirty="0">
              <a:latin typeface="Consolas" pitchFamily="49" charset="0"/>
              <a:cs typeface="Consolas" pitchFamily="49" charset="0"/>
            </a:endParaRP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CA -C N	          120.000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	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334.720   </a:t>
            </a:r>
            <a:endParaRPr lang="ru-RU" sz="1200" dirty="0">
              <a:latin typeface="Consolas" pitchFamily="49" charset="0"/>
              <a:cs typeface="Consolas" pitchFamily="49" charset="0"/>
            </a:endParaRP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-C N H1	          120.000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	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292.880 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	</a:t>
            </a: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-C N H2	          120.000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	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292.880 </a:t>
            </a:r>
            <a:endParaRPr lang="ru-RU" sz="1200" dirty="0">
              <a:latin typeface="Consolas" pitchFamily="49" charset="0"/>
              <a:cs typeface="Consolas" pitchFamily="49" charset="0"/>
            </a:endParaRP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H1 N H2	          120.000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	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334.720</a:t>
            </a:r>
            <a:endParaRPr lang="ru-RU" sz="1200" dirty="0">
              <a:latin typeface="Consolas" pitchFamily="49" charset="0"/>
              <a:cs typeface="Consolas" pitchFamily="49" charset="0"/>
            </a:endParaRPr>
          </a:p>
          <a:p>
            <a:r>
              <a:rPr lang="ru-RU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1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[ dihedrals ]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	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l-GR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φ</a:t>
            </a:r>
            <a:r>
              <a:rPr lang="pt-BR" sz="1200" baseline="-250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	  </a:t>
            </a:r>
            <a:r>
              <a:rPr lang="pt-BR" sz="1200" dirty="0">
                <a:solidFill>
                  <a:srgbClr val="FFFF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	</a:t>
            </a:r>
            <a:r>
              <a:rPr lang="pt-BR" sz="1200" dirty="0">
                <a:solidFill>
                  <a:srgbClr val="FFC32D"/>
                </a:solidFill>
                <a:latin typeface="Consolas" pitchFamily="49" charset="0"/>
                <a:cs typeface="Consolas" pitchFamily="49" charset="0"/>
              </a:rPr>
              <a:t>n</a:t>
            </a:r>
            <a:endParaRPr lang="ru-RU" sz="1200" dirty="0">
              <a:solidFill>
                <a:srgbClr val="FFC32D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1200" dirty="0">
                <a:latin typeface="Consolas" pitchFamily="49" charset="0"/>
                <a:cs typeface="Consolas" pitchFamily="49" charset="0"/>
              </a:rPr>
              <a:t>-CA -C N H1          180.000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	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 33.472	2 </a:t>
            </a:r>
            <a:endParaRPr lang="ru-RU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[ </a:t>
            </a:r>
            <a:r>
              <a:rPr lang="en-US" sz="12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nonbond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]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	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	  </a:t>
            </a:r>
            <a:r>
              <a:rPr lang="en-US" sz="1200" dirty="0">
                <a:solidFill>
                  <a:srgbClr val="FFFF00"/>
                </a:solidFill>
                <a:latin typeface="Consolas" pitchFamily="49" charset="0"/>
                <a:cs typeface="Consolas" pitchFamily="49" charset="0"/>
              </a:rPr>
              <a:t>B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NT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0.24362E</a:t>
            </a:r>
            <a:r>
              <a:rPr lang="pt-BR" sz="1200" dirty="0">
                <a:latin typeface="Consolas" pitchFamily="49" charset="0"/>
                <a:cs typeface="Consolas" pitchFamily="49" charset="0"/>
              </a:rPr>
              <a:t>−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02  0.16924E−05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H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		0.00000E+00  </a:t>
            </a:r>
            <a:r>
              <a:rPr lang="ru-RU" sz="1200" dirty="0" err="1">
                <a:latin typeface="Consolas" pitchFamily="49" charset="0"/>
                <a:cs typeface="Consolas" pitchFamily="49" charset="0"/>
              </a:rPr>
              <a:t>0.00000E+00</a:t>
            </a:r>
            <a:r>
              <a:rPr lang="ru-RU" sz="1200" dirty="0"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pic>
        <p:nvPicPr>
          <p:cNvPr id="5" name="Picture 4" descr="NH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00" y="2735996"/>
            <a:ext cx="3003549" cy="432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 flipH="1">
            <a:off x="5354638" y="3229150"/>
            <a:ext cx="1655762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8126413" y="2776538"/>
            <a:ext cx="34559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ru-RU" sz="1600" dirty="0">
                <a:solidFill>
                  <a:schemeClr val="bg1"/>
                </a:solidFill>
                <a:latin typeface="+mj-lt"/>
              </a:rPr>
              <a:t>Файл топологии для фрагмента аминокислоты: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64A37-66DF-4C11-A755-9743F5F3FBFB}"/>
              </a:ext>
            </a:extLst>
          </p:cNvPr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11" name="Объект 12">
            <a:extLst>
              <a:ext uri="{FF2B5EF4-FFF2-40B4-BE49-F238E27FC236}">
                <a16:creationId xmlns:a16="http://schemas.microsoft.com/office/drawing/2014/main" id="{19833445-680F-4A77-9A2A-384AACC43741}"/>
              </a:ext>
            </a:extLst>
          </p:cNvPr>
          <p:cNvSpPr txBox="1">
            <a:spLocks/>
          </p:cNvSpPr>
          <p:nvPr/>
        </p:nvSpPr>
        <p:spPr>
          <a:xfrm>
            <a:off x="609600" y="1268761"/>
            <a:ext cx="10972800" cy="48574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ru-RU" sz="2400" b="0" i="1" dirty="0">
                <a:latin typeface="+mn-lt"/>
              </a:rPr>
              <a:t>Силовое поле</a:t>
            </a:r>
            <a:r>
              <a:rPr lang="ru-RU" sz="2400" b="0" dirty="0">
                <a:latin typeface="+mn-lt"/>
              </a:rPr>
              <a:t> — набор констант, описывающих конкретный вид потенциальных термов для всех типов атомов</a:t>
            </a:r>
          </a:p>
          <a:p>
            <a:pPr marL="342900" indent="-342900" eaLnBrk="1" hangingPunct="1">
              <a:spcBef>
                <a:spcPct val="50000"/>
              </a:spcBef>
              <a:buFont typeface="Wingdings" pitchFamily="2" charset="2"/>
              <a:buChar char="§"/>
            </a:pPr>
            <a:r>
              <a:rPr lang="ru-RU" sz="2400" b="0" dirty="0">
                <a:latin typeface="+mn-lt"/>
              </a:rPr>
              <a:t>В </a:t>
            </a:r>
            <a:r>
              <a:rPr lang="ru-RU" sz="2400" b="0" i="1" dirty="0">
                <a:latin typeface="+mn-lt"/>
              </a:rPr>
              <a:t>файле топологии</a:t>
            </a:r>
            <a:r>
              <a:rPr lang="ru-RU" sz="2400" b="0" dirty="0">
                <a:latin typeface="+mn-lt"/>
              </a:rPr>
              <a:t> всем атомам соотносятся параметры силового поля, а также партнеры по валентным связям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FD323AB-5414-4137-BEB7-E856F68AD3B0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Параметры ЭСП. Топологии молекул</a:t>
            </a:r>
          </a:p>
        </p:txBody>
      </p:sp>
    </p:spTree>
    <p:extLst>
      <p:ext uri="{BB962C8B-B14F-4D97-AF65-F5344CB8AC3E}">
        <p14:creationId xmlns:p14="http://schemas.microsoft.com/office/powerpoint/2010/main" val="409927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nimiz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957" y="2057834"/>
            <a:ext cx="7841707" cy="531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3352" y="2232274"/>
            <a:ext cx="35509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Разновидности: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Метод скорейшего спуска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Метод сопряжённых градиентов</a:t>
            </a:r>
          </a:p>
          <a:p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3992" y="4966717"/>
            <a:ext cx="57108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Приложения: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Релаксация структуры молекул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Оптимизация комплексов рецептор–</a:t>
            </a: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лиганд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Сравнение термодинамических параметров разных состояний системы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Устранение невыгодных взаимодействий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Формирование конформации, удовлетворяющей заданным условиям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F374A-4F68-4645-9DE9-125277BA0CC5}"/>
              </a:ext>
            </a:extLst>
          </p:cNvPr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F778511-7DDD-49A9-887B-BD90A1112E1B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ЭСП: оптимизация геометрии молекулы</a:t>
            </a:r>
          </a:p>
        </p:txBody>
      </p:sp>
      <p:sp>
        <p:nvSpPr>
          <p:cNvPr id="10" name="Объект 15">
            <a:extLst>
              <a:ext uri="{FF2B5EF4-FFF2-40B4-BE49-F238E27FC236}">
                <a16:creationId xmlns:a16="http://schemas.microsoft.com/office/drawing/2014/main" id="{F2FEEFE6-1CC8-4134-AFB3-943ADD52C8D9}"/>
              </a:ext>
            </a:extLst>
          </p:cNvPr>
          <p:cNvSpPr txBox="1">
            <a:spLocks/>
          </p:cNvSpPr>
          <p:nvPr/>
        </p:nvSpPr>
        <p:spPr>
          <a:xfrm>
            <a:off x="609600" y="1196753"/>
            <a:ext cx="10972800" cy="49294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+mn-lt"/>
              </a:rPr>
              <a:t>Алгоритмы </a:t>
            </a:r>
            <a:r>
              <a:rPr lang="ru-RU" sz="2400" i="1" dirty="0">
                <a:latin typeface="+mn-lt"/>
              </a:rPr>
              <a:t>минимизации свободной энергии</a:t>
            </a:r>
            <a:r>
              <a:rPr lang="ru-RU" sz="2400" dirty="0">
                <a:latin typeface="+mn-lt"/>
              </a:rPr>
              <a:t> позволяют приводить структуру в энергетически (и геометрически) выгодное состояние</a:t>
            </a:r>
            <a:endParaRPr lang="ru-RU" sz="2400" i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6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рапеция 8"/>
          <p:cNvSpPr/>
          <p:nvPr/>
        </p:nvSpPr>
        <p:spPr>
          <a:xfrm rot="10800000">
            <a:off x="2090926" y="2980028"/>
            <a:ext cx="2448272" cy="864096"/>
          </a:xfrm>
          <a:prstGeom prst="trapezoi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586870" y="1900579"/>
            <a:ext cx="3457575" cy="806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ru-RU" sz="1600" b="0" dirty="0">
                <a:latin typeface="+mj-lt"/>
              </a:rPr>
              <a:t>Сканирование конформационного пространства</a:t>
            </a:r>
          </a:p>
          <a:p>
            <a:pPr algn="ctr" eaLnBrk="1" hangingPunct="1">
              <a:spcBef>
                <a:spcPct val="20000"/>
              </a:spcBef>
            </a:pPr>
            <a:r>
              <a:rPr lang="ru-RU" sz="1200" b="0" dirty="0">
                <a:latin typeface="+mj-lt"/>
              </a:rPr>
              <a:t>координаты атомов, двугранные углы, …</a:t>
            </a:r>
            <a:endParaRPr lang="ru-RU" sz="1200" dirty="0">
              <a:latin typeface="+mj-lt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162933" y="3052037"/>
            <a:ext cx="223299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sz="1600" b="0" dirty="0">
                <a:latin typeface="+mj-lt"/>
              </a:rPr>
              <a:t>Оценка конформаций </a:t>
            </a:r>
          </a:p>
          <a:p>
            <a:pPr algn="ctr" eaLnBrk="1" hangingPunct="1">
              <a:spcBef>
                <a:spcPct val="50000"/>
              </a:spcBef>
            </a:pPr>
            <a:r>
              <a:rPr lang="ru-RU" sz="1200" dirty="0">
                <a:latin typeface="+mj-lt"/>
              </a:rPr>
              <a:t>критерий Метрополиса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5735638" y="1341439"/>
            <a:ext cx="4608512" cy="4401205"/>
          </a:xfrm>
          <a:prstGeom prst="rect">
            <a:avLst/>
          </a:prstGeom>
          <a:solidFill>
            <a:srgbClr val="FFFF66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sz="2400" b="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Достоинства метода:</a:t>
            </a:r>
          </a:p>
          <a:p>
            <a:pPr eaLnBrk="1" hangingPunct="1">
              <a:spcBef>
                <a:spcPct val="50000"/>
              </a:spcBef>
            </a:pPr>
            <a:r>
              <a:rPr lang="ru-RU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Позволяет широко представить конформационное пространство исследуемой молекулы</a:t>
            </a:r>
          </a:p>
          <a:p>
            <a:pPr eaLnBrk="1" hangingPunct="1">
              <a:spcBef>
                <a:spcPct val="50000"/>
              </a:spcBef>
            </a:pPr>
            <a:r>
              <a:rPr lang="ru-RU" sz="2400" b="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Недостатки:</a:t>
            </a:r>
          </a:p>
          <a:p>
            <a:pPr eaLnBrk="1" hangingPunct="1">
              <a:spcBef>
                <a:spcPct val="50000"/>
              </a:spcBef>
            </a:pPr>
            <a:r>
              <a:rPr lang="ru-RU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Метод не дает динамической картины поведения системы. Длительность моделирования для получения представительной выборки «хороших» </a:t>
            </a:r>
            <a:r>
              <a:rPr lang="ru-RU" sz="20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конформаций</a:t>
            </a:r>
            <a:r>
              <a:rPr lang="ru-RU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нелинейно зависит от числа степеней свободы молекулы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3"/>
              <p:cNvSpPr txBox="1"/>
              <p:nvPr/>
            </p:nvSpPr>
            <p:spPr bwMode="auto">
              <a:xfrm>
                <a:off x="2346463" y="3916703"/>
                <a:ext cx="1936750" cy="806450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  <m:oMath xmlns:m="http://schemas.openxmlformats.org/officeDocument/2006/math"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)&gt;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6463" y="3916703"/>
                <a:ext cx="1936750" cy="806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587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5" descr="metropol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094" y="1053165"/>
            <a:ext cx="3025775" cy="2720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587639" y="4852237"/>
            <a:ext cx="3457575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ru-RU" sz="1600" b="0" dirty="0">
                <a:latin typeface="+mj-lt"/>
              </a:rPr>
              <a:t>Накопление «хороших» (низких по энергии) </a:t>
            </a:r>
            <a:r>
              <a:rPr lang="ru-RU" sz="1600" b="0" dirty="0" err="1">
                <a:latin typeface="+mj-lt"/>
              </a:rPr>
              <a:t>конформаций</a:t>
            </a:r>
            <a:endParaRPr lang="ru-RU" sz="1600" b="0" dirty="0">
              <a:latin typeface="+mj-lt"/>
            </a:endParaRPr>
          </a:p>
        </p:txBody>
      </p:sp>
      <p:cxnSp>
        <p:nvCxnSpPr>
          <p:cNvPr id="12" name="Соединительная линия уступом 11"/>
          <p:cNvCxnSpPr>
            <a:stCxn id="10" idx="2"/>
            <a:endCxn id="4" idx="0"/>
          </p:cNvCxnSpPr>
          <p:nvPr/>
        </p:nvCxnSpPr>
        <p:spPr>
          <a:xfrm rot="5400000" flipH="1">
            <a:off x="1547826" y="3668412"/>
            <a:ext cx="3536433" cy="769"/>
          </a:xfrm>
          <a:prstGeom prst="bentConnector5">
            <a:avLst>
              <a:gd name="adj1" fmla="val -6464"/>
              <a:gd name="adj2" fmla="val 254636801"/>
              <a:gd name="adj3" fmla="val 106464"/>
            </a:avLst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19094" y="3488772"/>
            <a:ext cx="230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+mj-lt"/>
              </a:rPr>
              <a:t>Николас Метрополис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C131A-A73E-4006-BF48-D1D296B5AAF9}"/>
              </a:ext>
            </a:extLst>
          </p:cNvPr>
          <p:cNvSpPr txBox="1"/>
          <p:nvPr/>
        </p:nvSpPr>
        <p:spPr>
          <a:xfrm>
            <a:off x="9697664" y="0"/>
            <a:ext cx="24609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b="1" i="1" dirty="0">
                <a:solidFill>
                  <a:srgbClr val="FFFF00"/>
                </a:solidFill>
                <a:latin typeface="+mj-lt"/>
              </a:rPr>
              <a:t>I. </a:t>
            </a:r>
            <a:r>
              <a:rPr lang="ru-RU" sz="1600" b="1" i="1" dirty="0">
                <a:solidFill>
                  <a:srgbClr val="FFFF00"/>
                </a:solidFill>
                <a:latin typeface="+mj-lt"/>
              </a:rPr>
              <a:t>Галопом по Европам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2E6EECE-B7E0-4D54-B1CD-6BFE5EE4BE0C}"/>
              </a:ext>
            </a:extLst>
          </p:cNvPr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l"/>
            <a:r>
              <a:rPr lang="ru-RU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ЭСП: метод Монте Карло</a:t>
            </a:r>
          </a:p>
        </p:txBody>
      </p:sp>
    </p:spTree>
    <p:extLst>
      <p:ext uri="{BB962C8B-B14F-4D97-AF65-F5344CB8AC3E}">
        <p14:creationId xmlns:p14="http://schemas.microsoft.com/office/powerpoint/2010/main" val="423502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/>
      <p:bldP spid="6" grpId="0" animBg="1"/>
      <p:bldP spid="7" grpId="0"/>
      <p:bldP spid="10" grpId="0" animBg="1"/>
      <p:bldP spid="13" grpId="0"/>
      <p:bldP spid="13" grpId="1"/>
    </p:bldLst>
  </p:timing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00843B"/>
      </a:hlink>
      <a:folHlink>
        <a:srgbClr val="B2B2B2"/>
      </a:folHlink>
    </a:clrScheme>
    <a:fontScheme name="Требушет / Джорджия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2201</Words>
  <Application>Microsoft Office PowerPoint</Application>
  <PresentationFormat>Широкоэкранный</PresentationFormat>
  <Paragraphs>316</Paragraphs>
  <Slides>29</Slides>
  <Notes>0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8" baseType="lpstr">
      <vt:lpstr>Arial</vt:lpstr>
      <vt:lpstr>Cambria Math</vt:lpstr>
      <vt:lpstr>Consolas</vt:lpstr>
      <vt:lpstr>Georgia</vt:lpstr>
      <vt:lpstr>Symbol</vt:lpstr>
      <vt:lpstr>Trebuchet MS</vt:lpstr>
      <vt:lpstr>Wingdings</vt:lpstr>
      <vt:lpstr>Тема Office</vt:lpstr>
      <vt:lpstr>Формула</vt:lpstr>
      <vt:lpstr>Презентация PowerPoint</vt:lpstr>
      <vt:lpstr>Основы молекулярной биофизики и моделирование биомолекул</vt:lpstr>
      <vt:lpstr>План лекции</vt:lpstr>
      <vt:lpstr>«Кремниевый» эксперимент</vt:lpstr>
      <vt:lpstr>Молекулярное моделирование —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</dc:creator>
  <cp:lastModifiedBy>Антон Чугунов</cp:lastModifiedBy>
  <cp:revision>201</cp:revision>
  <dcterms:created xsi:type="dcterms:W3CDTF">2010-04-27T11:58:13Z</dcterms:created>
  <dcterms:modified xsi:type="dcterms:W3CDTF">2025-09-03T07:55:22Z</dcterms:modified>
</cp:coreProperties>
</file>